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70" r:id="rId4"/>
    <p:sldId id="269" r:id="rId5"/>
    <p:sldId id="258" r:id="rId6"/>
    <p:sldId id="259" r:id="rId7"/>
    <p:sldId id="260" r:id="rId8"/>
    <p:sldId id="261" r:id="rId9"/>
    <p:sldId id="262" r:id="rId10"/>
    <p:sldId id="263" r:id="rId11"/>
    <p:sldId id="264" r:id="rId12"/>
    <p:sldId id="265" r:id="rId13"/>
    <p:sldId id="266" r:id="rId14"/>
    <p:sldId id="267"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90"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7EC96F-0EF3-40B2-9EF0-64E459E9F62B}" type="datetimeFigureOut">
              <a:rPr lang="en-US" smtClean="0"/>
              <a:t>3/22/2020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17159-2221-45EE-B0B9-B84EE17D0285}" type="slidenum">
              <a:rPr lang="en-US" smtClean="0"/>
              <a:t>‹#›</a:t>
            </a:fld>
            <a:endParaRPr lang="en-US"/>
          </a:p>
        </p:txBody>
      </p:sp>
    </p:spTree>
    <p:extLst>
      <p:ext uri="{BB962C8B-B14F-4D97-AF65-F5344CB8AC3E}">
        <p14:creationId xmlns:p14="http://schemas.microsoft.com/office/powerpoint/2010/main" val="3412754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eb.archive.org/web/20060118003501/http:/www.kwantlen.bc.ca/~donna/sca/flags/bibliography.html#neubecker"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eb.archive.org/web/20060118003501/http:/www.kwantlen.bc.ca/~donna/sca/flags/bibliography.html#neubecker"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Description: "High-ranking lords did not renounce their customary comforts even on the battlefield. The illustration shows a negotiation scene in tents, </a:t>
            </a:r>
            <a:r>
              <a:rPr lang="en-US" sz="1200" b="0" i="0" kern="1200" dirty="0" err="1" smtClean="0">
                <a:solidFill>
                  <a:schemeClr val="tx1"/>
                </a:solidFill>
                <a:effectLst/>
                <a:latin typeface="+mn-lt"/>
                <a:ea typeface="+mn-ea"/>
                <a:cs typeface="+mn-cs"/>
              </a:rPr>
              <a:t>fourtheenth</a:t>
            </a:r>
            <a:r>
              <a:rPr lang="en-US" sz="1200" b="0" i="0" kern="1200" dirty="0" smtClean="0">
                <a:solidFill>
                  <a:schemeClr val="tx1"/>
                </a:solidFill>
                <a:effectLst/>
                <a:latin typeface="+mn-lt"/>
                <a:ea typeface="+mn-ea"/>
                <a:cs typeface="+mn-cs"/>
              </a:rPr>
              <a:t> century. </a:t>
            </a:r>
            <a:r>
              <a:rPr lang="en-US" sz="1200" b="0" i="0" kern="1200" dirty="0" err="1" smtClean="0">
                <a:solidFill>
                  <a:schemeClr val="tx1"/>
                </a:solidFill>
                <a:effectLst/>
                <a:latin typeface="+mn-lt"/>
                <a:ea typeface="+mn-ea"/>
                <a:cs typeface="+mn-cs"/>
              </a:rPr>
              <a:t>Bibliothèque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Nationale</a:t>
            </a:r>
            <a:r>
              <a:rPr lang="en-US" sz="1200" b="0" i="0" kern="1200" dirty="0" smtClean="0">
                <a:solidFill>
                  <a:schemeClr val="tx1"/>
                </a:solidFill>
                <a:effectLst/>
                <a:latin typeface="+mn-lt"/>
                <a:ea typeface="+mn-ea"/>
                <a:cs typeface="+mn-cs"/>
              </a:rPr>
              <a:t>, Paris."</a:t>
            </a:r>
            <a:r>
              <a:rPr lang="en-US" dirty="0" smtClean="0"/>
              <a:t/>
            </a:r>
            <a:br>
              <a:rPr lang="en-US" dirty="0" smtClean="0"/>
            </a:br>
            <a:r>
              <a:rPr lang="en-US" sz="1200" b="0" i="0" kern="1200" dirty="0" smtClean="0">
                <a:solidFill>
                  <a:schemeClr val="tx1"/>
                </a:solidFill>
                <a:effectLst/>
                <a:latin typeface="+mn-lt"/>
                <a:ea typeface="+mn-ea"/>
                <a:cs typeface="+mn-cs"/>
              </a:rPr>
              <a:t>Credit: Paris </a:t>
            </a:r>
            <a:r>
              <a:rPr lang="en-US" sz="1200" b="0" i="0" kern="1200" dirty="0" err="1" smtClean="0">
                <a:solidFill>
                  <a:schemeClr val="tx1"/>
                </a:solidFill>
                <a:effectLst/>
                <a:latin typeface="+mn-lt"/>
                <a:ea typeface="+mn-ea"/>
                <a:cs typeface="+mn-cs"/>
              </a:rPr>
              <a:t>Bibliothèque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Nationale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ms.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français</a:t>
            </a:r>
            <a:r>
              <a:rPr lang="en-US" sz="1200" b="0" i="0" kern="1200" dirty="0" smtClean="0">
                <a:solidFill>
                  <a:schemeClr val="tx1"/>
                </a:solidFill>
                <a:effectLst/>
                <a:latin typeface="+mn-lt"/>
                <a:ea typeface="+mn-ea"/>
                <a:cs typeface="+mn-cs"/>
              </a:rPr>
              <a:t> 12559.</a:t>
            </a:r>
            <a:r>
              <a:rPr lang="en-US" dirty="0" smtClean="0"/>
              <a:t/>
            </a:r>
            <a:br>
              <a:rPr lang="en-US" dirty="0" smtClean="0"/>
            </a:br>
            <a:r>
              <a:rPr lang="en-US" sz="1200" b="0" i="0" kern="1200" dirty="0" smtClean="0">
                <a:solidFill>
                  <a:schemeClr val="tx1"/>
                </a:solidFill>
                <a:effectLst/>
                <a:latin typeface="+mn-lt"/>
                <a:ea typeface="+mn-ea"/>
                <a:cs typeface="+mn-cs"/>
              </a:rPr>
              <a:t>Source: </a:t>
            </a:r>
            <a:r>
              <a:rPr lang="en-US" sz="1200" b="0" i="0" kern="1200" dirty="0" err="1" smtClean="0">
                <a:solidFill>
                  <a:schemeClr val="tx1"/>
                </a:solidFill>
                <a:effectLst/>
                <a:latin typeface="+mn-lt"/>
                <a:ea typeface="+mn-ea"/>
                <a:cs typeface="+mn-cs"/>
                <a:hlinkClick r:id="rId3"/>
              </a:rPr>
              <a:t>Neubecker</a:t>
            </a:r>
            <a:r>
              <a:rPr lang="en-US" dirty="0" smtClean="0"/>
              <a:t/>
            </a:r>
            <a:br>
              <a:rPr lang="en-US" dirty="0" smtClean="0"/>
            </a:br>
            <a:r>
              <a:rPr lang="en-US" sz="1200" b="0" i="0" kern="1200" dirty="0" smtClean="0">
                <a:solidFill>
                  <a:schemeClr val="tx1"/>
                </a:solidFill>
                <a:effectLst/>
                <a:latin typeface="+mn-lt"/>
                <a:ea typeface="+mn-ea"/>
                <a:cs typeface="+mn-cs"/>
              </a:rPr>
              <a:t>Comments: There are quite a few flags in this picture. Almost all appear to be flying from extensions of the tent poles except the one in the upper left, between the second and third tents from the left. In my reading so far, I haven't discovered any mention of the </a:t>
            </a:r>
            <a:r>
              <a:rPr lang="en-US" sz="1200" b="0" i="0" kern="1200" dirty="0" err="1" smtClean="0">
                <a:solidFill>
                  <a:schemeClr val="tx1"/>
                </a:solidFill>
                <a:effectLst/>
                <a:latin typeface="+mn-lt"/>
                <a:ea typeface="+mn-ea"/>
                <a:cs typeface="+mn-cs"/>
              </a:rPr>
              <a:t>heralic</a:t>
            </a:r>
            <a:r>
              <a:rPr lang="en-US" sz="1200" b="0" i="0" kern="1200" dirty="0" smtClean="0">
                <a:solidFill>
                  <a:schemeClr val="tx1"/>
                </a:solidFill>
                <a:effectLst/>
                <a:latin typeface="+mn-lt"/>
                <a:ea typeface="+mn-ea"/>
                <a:cs typeface="+mn-cs"/>
              </a:rPr>
              <a:t> shields displayed on the roofs of several of the tents and assume they were perhaps wooden or display-only shields and not flags.</a:t>
            </a:r>
            <a:endParaRPr lang="en-US" dirty="0"/>
          </a:p>
        </p:txBody>
      </p:sp>
      <p:sp>
        <p:nvSpPr>
          <p:cNvPr id="4" name="Slide Number Placeholder 3"/>
          <p:cNvSpPr>
            <a:spLocks noGrp="1"/>
          </p:cNvSpPr>
          <p:nvPr>
            <p:ph type="sldNum" sz="quarter" idx="10"/>
          </p:nvPr>
        </p:nvSpPr>
        <p:spPr/>
        <p:txBody>
          <a:bodyPr/>
          <a:lstStyle/>
          <a:p>
            <a:fld id="{23517159-2221-45EE-B0B9-B84EE17D0285}" type="slidenum">
              <a:rPr lang="en-US" smtClean="0"/>
              <a:t>2</a:t>
            </a:fld>
            <a:endParaRPr lang="en-US"/>
          </a:p>
        </p:txBody>
      </p:sp>
    </p:spTree>
    <p:extLst>
      <p:ext uri="{BB962C8B-B14F-4D97-AF65-F5344CB8AC3E}">
        <p14:creationId xmlns:p14="http://schemas.microsoft.com/office/powerpoint/2010/main" val="403966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Description: "High-ranking lords did not renounce their customary comforts even on the battlefield. The illustration shows a negotiation scene in tents, </a:t>
            </a:r>
            <a:r>
              <a:rPr lang="en-US" sz="1200" b="0" i="0" kern="1200" dirty="0" err="1" smtClean="0">
                <a:solidFill>
                  <a:schemeClr val="tx1"/>
                </a:solidFill>
                <a:effectLst/>
                <a:latin typeface="+mn-lt"/>
                <a:ea typeface="+mn-ea"/>
                <a:cs typeface="+mn-cs"/>
              </a:rPr>
              <a:t>fourtheenth</a:t>
            </a:r>
            <a:r>
              <a:rPr lang="en-US" sz="1200" b="0" i="0" kern="1200" dirty="0" smtClean="0">
                <a:solidFill>
                  <a:schemeClr val="tx1"/>
                </a:solidFill>
                <a:effectLst/>
                <a:latin typeface="+mn-lt"/>
                <a:ea typeface="+mn-ea"/>
                <a:cs typeface="+mn-cs"/>
              </a:rPr>
              <a:t> century. </a:t>
            </a:r>
            <a:r>
              <a:rPr lang="en-US" sz="1200" b="0" i="0" kern="1200" dirty="0" err="1" smtClean="0">
                <a:solidFill>
                  <a:schemeClr val="tx1"/>
                </a:solidFill>
                <a:effectLst/>
                <a:latin typeface="+mn-lt"/>
                <a:ea typeface="+mn-ea"/>
                <a:cs typeface="+mn-cs"/>
              </a:rPr>
              <a:t>Bibliothèque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Nationale</a:t>
            </a:r>
            <a:r>
              <a:rPr lang="en-US" sz="1200" b="0" i="0" kern="1200" dirty="0" smtClean="0">
                <a:solidFill>
                  <a:schemeClr val="tx1"/>
                </a:solidFill>
                <a:effectLst/>
                <a:latin typeface="+mn-lt"/>
                <a:ea typeface="+mn-ea"/>
                <a:cs typeface="+mn-cs"/>
              </a:rPr>
              <a:t>, Paris."</a:t>
            </a:r>
            <a:r>
              <a:rPr lang="en-US" dirty="0" smtClean="0"/>
              <a:t/>
            </a:r>
            <a:br>
              <a:rPr lang="en-US" dirty="0" smtClean="0"/>
            </a:br>
            <a:r>
              <a:rPr lang="en-US" sz="1200" b="0" i="0" kern="1200" dirty="0" smtClean="0">
                <a:solidFill>
                  <a:schemeClr val="tx1"/>
                </a:solidFill>
                <a:effectLst/>
                <a:latin typeface="+mn-lt"/>
                <a:ea typeface="+mn-ea"/>
                <a:cs typeface="+mn-cs"/>
              </a:rPr>
              <a:t>Credit: Paris </a:t>
            </a:r>
            <a:r>
              <a:rPr lang="en-US" sz="1200" b="0" i="0" kern="1200" dirty="0" err="1" smtClean="0">
                <a:solidFill>
                  <a:schemeClr val="tx1"/>
                </a:solidFill>
                <a:effectLst/>
                <a:latin typeface="+mn-lt"/>
                <a:ea typeface="+mn-ea"/>
                <a:cs typeface="+mn-cs"/>
              </a:rPr>
              <a:t>Bibliothèque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Nationale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ms.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français</a:t>
            </a:r>
            <a:r>
              <a:rPr lang="en-US" sz="1200" b="0" i="0" kern="1200" dirty="0" smtClean="0">
                <a:solidFill>
                  <a:schemeClr val="tx1"/>
                </a:solidFill>
                <a:effectLst/>
                <a:latin typeface="+mn-lt"/>
                <a:ea typeface="+mn-ea"/>
                <a:cs typeface="+mn-cs"/>
              </a:rPr>
              <a:t> 12559.</a:t>
            </a:r>
            <a:r>
              <a:rPr lang="en-US" dirty="0" smtClean="0"/>
              <a:t/>
            </a:r>
            <a:br>
              <a:rPr lang="en-US" dirty="0" smtClean="0"/>
            </a:br>
            <a:r>
              <a:rPr lang="en-US" sz="1200" b="0" i="0" kern="1200" dirty="0" smtClean="0">
                <a:solidFill>
                  <a:schemeClr val="tx1"/>
                </a:solidFill>
                <a:effectLst/>
                <a:latin typeface="+mn-lt"/>
                <a:ea typeface="+mn-ea"/>
                <a:cs typeface="+mn-cs"/>
              </a:rPr>
              <a:t>Source: </a:t>
            </a:r>
            <a:r>
              <a:rPr lang="en-US" sz="1200" b="0" i="0" kern="1200" dirty="0" err="1" smtClean="0">
                <a:solidFill>
                  <a:schemeClr val="tx1"/>
                </a:solidFill>
                <a:effectLst/>
                <a:latin typeface="+mn-lt"/>
                <a:ea typeface="+mn-ea"/>
                <a:cs typeface="+mn-cs"/>
                <a:hlinkClick r:id="rId3"/>
              </a:rPr>
              <a:t>Neubecker</a:t>
            </a:r>
            <a:r>
              <a:rPr lang="en-US" dirty="0" smtClean="0"/>
              <a:t/>
            </a:r>
            <a:br>
              <a:rPr lang="en-US" dirty="0" smtClean="0"/>
            </a:br>
            <a:r>
              <a:rPr lang="en-US" sz="1200" b="0" i="0" kern="1200" dirty="0" smtClean="0">
                <a:solidFill>
                  <a:schemeClr val="tx1"/>
                </a:solidFill>
                <a:effectLst/>
                <a:latin typeface="+mn-lt"/>
                <a:ea typeface="+mn-ea"/>
                <a:cs typeface="+mn-cs"/>
              </a:rPr>
              <a:t>Comments: There are quite a few flags in this picture. Almost all appear to be flying from extensions of the tent poles except the one in the upper left, between the second and third tents from the left. In my reading so far, I haven't discovered any mention of the </a:t>
            </a:r>
            <a:r>
              <a:rPr lang="en-US" sz="1200" b="0" i="0" kern="1200" dirty="0" err="1" smtClean="0">
                <a:solidFill>
                  <a:schemeClr val="tx1"/>
                </a:solidFill>
                <a:effectLst/>
                <a:latin typeface="+mn-lt"/>
                <a:ea typeface="+mn-ea"/>
                <a:cs typeface="+mn-cs"/>
              </a:rPr>
              <a:t>heralic</a:t>
            </a:r>
            <a:r>
              <a:rPr lang="en-US" sz="1200" b="0" i="0" kern="1200" dirty="0" smtClean="0">
                <a:solidFill>
                  <a:schemeClr val="tx1"/>
                </a:solidFill>
                <a:effectLst/>
                <a:latin typeface="+mn-lt"/>
                <a:ea typeface="+mn-ea"/>
                <a:cs typeface="+mn-cs"/>
              </a:rPr>
              <a:t> shields displayed on the roofs of several of the tents and assume they were perhaps wooden or display-only shields and not flags.</a:t>
            </a:r>
            <a:endParaRPr lang="en-US" dirty="0"/>
          </a:p>
        </p:txBody>
      </p:sp>
      <p:sp>
        <p:nvSpPr>
          <p:cNvPr id="4" name="Slide Number Placeholder 3"/>
          <p:cNvSpPr>
            <a:spLocks noGrp="1"/>
          </p:cNvSpPr>
          <p:nvPr>
            <p:ph type="sldNum" sz="quarter" idx="10"/>
          </p:nvPr>
        </p:nvSpPr>
        <p:spPr/>
        <p:txBody>
          <a:bodyPr/>
          <a:lstStyle/>
          <a:p>
            <a:fld id="{23517159-2221-45EE-B0B9-B84EE17D0285}" type="slidenum">
              <a:rPr lang="en-US" smtClean="0"/>
              <a:t>3</a:t>
            </a:fld>
            <a:endParaRPr lang="en-US"/>
          </a:p>
        </p:txBody>
      </p:sp>
    </p:spTree>
    <p:extLst>
      <p:ext uri="{BB962C8B-B14F-4D97-AF65-F5344CB8AC3E}">
        <p14:creationId xmlns:p14="http://schemas.microsoft.com/office/powerpoint/2010/main" val="2164697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0BC0D9-4EF0-4B7B-9772-76185E64F766}" type="datetimeFigureOut">
              <a:rPr lang="en-US" smtClean="0"/>
              <a:pPr/>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BC0D9-4EF0-4B7B-9772-76185E64F766}" type="datetimeFigureOut">
              <a:rPr lang="en-US" smtClean="0"/>
              <a:pPr/>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BC0D9-4EF0-4B7B-9772-76185E64F766}" type="datetimeFigureOut">
              <a:rPr lang="en-US" smtClean="0"/>
              <a:pPr/>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0BC0D9-4EF0-4B7B-9772-76185E64F766}" type="datetimeFigureOut">
              <a:rPr lang="en-US" smtClean="0"/>
              <a:pPr/>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0BC0D9-4EF0-4B7B-9772-76185E64F766}" type="datetimeFigureOut">
              <a:rPr lang="en-US" smtClean="0"/>
              <a:pPr/>
              <a:t>3/22/2020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0BC0D9-4EF0-4B7B-9772-76185E64F766}" type="datetimeFigureOut">
              <a:rPr lang="en-US" smtClean="0"/>
              <a:pPr/>
              <a:t>3/22/2020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BC0D9-4EF0-4B7B-9772-76185E64F766}" type="datetimeFigureOut">
              <a:rPr lang="en-US" smtClean="0"/>
              <a:pPr/>
              <a:t>3/22/2020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BC0D9-4EF0-4B7B-9772-76185E64F766}" type="datetimeFigureOut">
              <a:rPr lang="en-US" smtClean="0"/>
              <a:pPr/>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BC0D9-4EF0-4B7B-9772-76185E64F766}" type="datetimeFigureOut">
              <a:rPr lang="en-US" smtClean="0"/>
              <a:pPr/>
              <a:t>3/22/2020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BC0D9-4EF0-4B7B-9772-76185E64F766}" type="datetimeFigureOut">
              <a:rPr lang="en-US" smtClean="0"/>
              <a:pPr/>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BC0D9-4EF0-4B7B-9772-76185E64F766}" type="datetimeFigureOut">
              <a:rPr lang="en-US" smtClean="0"/>
              <a:pPr/>
              <a:t>3/22/2020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CEF9D-8B9E-477A-A83A-0BFE01B66A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BC0D9-4EF0-4B7B-9772-76185E64F766}" type="datetimeFigureOut">
              <a:rPr lang="en-US" smtClean="0"/>
              <a:pPr/>
              <a:t>3/22/2020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CEF9D-8B9E-477A-A83A-0BFE01B66A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destrier.net/astonhall/article_medieval_painted_flags.20070501.pd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hyperlink" Target="https://krikienoid.github.io/flagwaver/"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vikingage.org/wiki/wiki/Banners" TargetMode="External"/><Relationship Id="rId2" Type="http://schemas.openxmlformats.org/officeDocument/2006/relationships/hyperlink" Target="http://www.larsdatter.com/banners.htm" TargetMode="External"/><Relationship Id="rId1" Type="http://schemas.openxmlformats.org/officeDocument/2006/relationships/slideLayout" Target="../slideLayouts/slideLayout2.xml"/><Relationship Id="rId5" Type="http://schemas.openxmlformats.org/officeDocument/2006/relationships/hyperlink" Target="http://www.james-gang.org/wolfpack/Giliana/Documents/Silk_Standards.pdf" TargetMode="External"/><Relationship Id="rId4" Type="http://schemas.openxmlformats.org/officeDocument/2006/relationships/hyperlink" Target="http://destrier.net/astonhall/article_medieval_painted_flags.2007050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838200"/>
            <a:ext cx="8534400" cy="2762251"/>
          </a:xfrm>
        </p:spPr>
        <p:txBody>
          <a:bodyPr>
            <a:noAutofit/>
          </a:bodyPr>
          <a:lstStyle/>
          <a:p>
            <a:r>
              <a:rPr lang="en-US" sz="5400" dirty="0" smtClean="0">
                <a:latin typeface="Lucida Blackletter" pitchFamily="2" charset="0"/>
              </a:rPr>
              <a:t>Silk Standards</a:t>
            </a:r>
            <a:endParaRPr lang="en-US" sz="5400" dirty="0">
              <a:latin typeface="Lucida Blackletter" pitchFamily="2" charset="0"/>
            </a:endParaRPr>
          </a:p>
        </p:txBody>
      </p:sp>
      <p:pic>
        <p:nvPicPr>
          <p:cNvPr id="5" name="Picture 2"/>
          <p:cNvPicPr>
            <a:picLocks noChangeAspect="1" noChangeArrowheads="1"/>
          </p:cNvPicPr>
          <p:nvPr/>
        </p:nvPicPr>
        <p:blipFill>
          <a:blip r:embed="rId2" cstate="print"/>
          <a:srcRect/>
          <a:stretch>
            <a:fillRect/>
          </a:stretch>
        </p:blipFill>
        <p:spPr bwMode="auto">
          <a:xfrm>
            <a:off x="914400" y="3733800"/>
            <a:ext cx="7239000" cy="1763972"/>
          </a:xfrm>
          <a:prstGeom prst="rect">
            <a:avLst/>
          </a:prstGeom>
          <a:noFill/>
          <a:ln w="9525">
            <a:noFill/>
            <a:miter lim="800000"/>
            <a:headEnd/>
            <a:tailEnd/>
          </a:ln>
          <a:effectLst/>
        </p:spPr>
      </p:pic>
      <p:sp>
        <p:nvSpPr>
          <p:cNvPr id="4" name="TextBox 3"/>
          <p:cNvSpPr txBox="1"/>
          <p:nvPr/>
        </p:nvSpPr>
        <p:spPr>
          <a:xfrm>
            <a:off x="1828800" y="6172200"/>
            <a:ext cx="5257800" cy="646331"/>
          </a:xfrm>
          <a:prstGeom prst="rect">
            <a:avLst/>
          </a:prstGeom>
          <a:noFill/>
        </p:spPr>
        <p:txBody>
          <a:bodyPr wrap="square" rtlCol="0">
            <a:spAutoFit/>
          </a:bodyPr>
          <a:lstStyle/>
          <a:p>
            <a:pPr algn="ctr"/>
            <a:r>
              <a:rPr lang="en-US" dirty="0" smtClean="0"/>
              <a:t>Presentation by Giliana </a:t>
            </a:r>
            <a:r>
              <a:rPr lang="en-US" dirty="0" err="1" smtClean="0"/>
              <a:t>Attewatyr</a:t>
            </a:r>
            <a:r>
              <a:rPr lang="en-US" dirty="0" smtClean="0"/>
              <a:t>, OL</a:t>
            </a:r>
          </a:p>
          <a:p>
            <a:pPr algn="ctr"/>
            <a:r>
              <a:rPr lang="en-US" dirty="0" smtClean="0"/>
              <a:t>amefinch@gmail.com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9225"/>
            <a:ext cx="7772400" cy="917575"/>
          </a:xfrm>
        </p:spPr>
        <p:txBody>
          <a:bodyPr>
            <a:normAutofit/>
          </a:bodyPr>
          <a:lstStyle/>
          <a:p>
            <a:r>
              <a:rPr lang="en-US" dirty="0" smtClean="0"/>
              <a:t>History of the Standard</a:t>
            </a:r>
            <a:endParaRPr lang="en-US" dirty="0"/>
          </a:p>
        </p:txBody>
      </p:sp>
      <p:sp>
        <p:nvSpPr>
          <p:cNvPr id="7" name="Content Placeholder 2"/>
          <p:cNvSpPr txBox="1">
            <a:spLocks/>
          </p:cNvSpPr>
          <p:nvPr/>
        </p:nvSpPr>
        <p:spPr>
          <a:xfrm>
            <a:off x="228600" y="1219200"/>
            <a:ext cx="5867400" cy="2895601"/>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2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effectLst/>
              <a:uLnTx/>
              <a:uFillTx/>
              <a:latin typeface="+mn-lt"/>
              <a:ea typeface="+mn-ea"/>
              <a:cs typeface="+mn-cs"/>
            </a:endParaRPr>
          </a:p>
        </p:txBody>
      </p:sp>
      <p:sp>
        <p:nvSpPr>
          <p:cNvPr id="3" name="TextBox 2"/>
          <p:cNvSpPr txBox="1"/>
          <p:nvPr/>
        </p:nvSpPr>
        <p:spPr>
          <a:xfrm>
            <a:off x="3810000" y="935504"/>
            <a:ext cx="4876800" cy="1631216"/>
          </a:xfrm>
          <a:prstGeom prst="rect">
            <a:avLst/>
          </a:prstGeom>
          <a:noFill/>
        </p:spPr>
        <p:txBody>
          <a:bodyPr wrap="square" rtlCol="0">
            <a:spAutoFit/>
          </a:bodyPr>
          <a:lstStyle/>
          <a:p>
            <a:r>
              <a:rPr lang="en-US" sz="2000" dirty="0" smtClean="0"/>
              <a:t>Flags, pennants, standard and other shapes/uses can be seen in illuminations and other art forms through time.</a:t>
            </a:r>
          </a:p>
          <a:p>
            <a:endParaRPr lang="en-US" sz="2000" dirty="0" smtClean="0"/>
          </a:p>
          <a:p>
            <a:r>
              <a:rPr lang="en-US" sz="2000" dirty="0" smtClean="0"/>
              <a:t>Some examples:</a:t>
            </a:r>
            <a:endParaRPr lang="en-US" sz="2000" dirty="0"/>
          </a:p>
        </p:txBody>
      </p:sp>
      <p:grpSp>
        <p:nvGrpSpPr>
          <p:cNvPr id="11" name="Group 10"/>
          <p:cNvGrpSpPr/>
          <p:nvPr/>
        </p:nvGrpSpPr>
        <p:grpSpPr>
          <a:xfrm>
            <a:off x="1019240" y="3785834"/>
            <a:ext cx="4572000" cy="2995966"/>
            <a:chOff x="4493993" y="1981200"/>
            <a:chExt cx="4572000" cy="2995966"/>
          </a:xfrm>
        </p:grpSpPr>
        <p:pic>
          <p:nvPicPr>
            <p:cNvPr id="1028" name="Picture 4" descr="http://web.archive.org/web/20060118003501im_/http:/www.kwantlen.bc.ca/~donna/sca/flags/images/f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81200"/>
              <a:ext cx="3396053" cy="26574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493993" y="4638612"/>
              <a:ext cx="4572000" cy="338554"/>
            </a:xfrm>
            <a:prstGeom prst="rect">
              <a:avLst/>
            </a:prstGeom>
          </p:spPr>
          <p:txBody>
            <a:bodyPr>
              <a:spAutoFit/>
            </a:bodyPr>
            <a:lstStyle/>
            <a:p>
              <a:r>
                <a:rPr lang="en-US" sz="1600" dirty="0">
                  <a:solidFill>
                    <a:srgbClr val="000000"/>
                  </a:solidFill>
                  <a:latin typeface="Times New Roman" panose="02020603050405020304" pitchFamily="18" charset="0"/>
                </a:rPr>
                <a:t>Flags with pavilions, banners and pennants, 14th C.</a:t>
              </a:r>
              <a:endParaRPr lang="en-US" sz="1600" dirty="0"/>
            </a:p>
          </p:txBody>
        </p:sp>
      </p:grpSp>
      <p:grpSp>
        <p:nvGrpSpPr>
          <p:cNvPr id="10" name="Group 9"/>
          <p:cNvGrpSpPr/>
          <p:nvPr/>
        </p:nvGrpSpPr>
        <p:grpSpPr>
          <a:xfrm>
            <a:off x="164664" y="991466"/>
            <a:ext cx="3480673" cy="2818534"/>
            <a:chOff x="-3297" y="303361"/>
            <a:chExt cx="3480673" cy="2818534"/>
          </a:xfrm>
        </p:grpSpPr>
        <p:pic>
          <p:nvPicPr>
            <p:cNvPr id="1026" name="Picture 2" descr="Bayeux Tapestry Banne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7" y="303361"/>
              <a:ext cx="3480673" cy="24799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6512" y="2783341"/>
              <a:ext cx="3048000" cy="338554"/>
            </a:xfrm>
            <a:prstGeom prst="rect">
              <a:avLst/>
            </a:prstGeom>
          </p:spPr>
          <p:txBody>
            <a:bodyPr wrap="square">
              <a:spAutoFit/>
            </a:bodyPr>
            <a:lstStyle/>
            <a:p>
              <a:r>
                <a:rPr lang="en-US" sz="1600" dirty="0" smtClean="0">
                  <a:solidFill>
                    <a:srgbClr val="000000"/>
                  </a:solidFill>
                  <a:latin typeface="Times New Roman" panose="02020603050405020304" pitchFamily="18" charset="0"/>
                </a:rPr>
                <a:t>Tapestries from Bayeux Tapestry</a:t>
              </a:r>
              <a:endParaRPr lang="en-US" sz="1600" dirty="0"/>
            </a:p>
          </p:txBody>
        </p:sp>
      </p:grpSp>
      <p:grpSp>
        <p:nvGrpSpPr>
          <p:cNvPr id="13" name="Group 12"/>
          <p:cNvGrpSpPr/>
          <p:nvPr/>
        </p:nvGrpSpPr>
        <p:grpSpPr>
          <a:xfrm>
            <a:off x="5827950" y="2187198"/>
            <a:ext cx="2609850" cy="4394775"/>
            <a:chOff x="-13580" y="1981200"/>
            <a:chExt cx="2609850" cy="4394775"/>
          </a:xfrm>
        </p:grpSpPr>
        <p:pic>
          <p:nvPicPr>
            <p:cNvPr id="1030" name="Picture 6" descr="https://threegoldbees.com/collegia-notes/heraldic-standards/FuneralCert_Spencer_Thum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80" y="1981200"/>
              <a:ext cx="2609850" cy="3810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54510" y="5791200"/>
              <a:ext cx="2514600" cy="584775"/>
            </a:xfrm>
            <a:prstGeom prst="rect">
              <a:avLst/>
            </a:prstGeom>
          </p:spPr>
          <p:txBody>
            <a:bodyPr wrap="square">
              <a:spAutoFit/>
            </a:bodyPr>
            <a:lstStyle/>
            <a:p>
              <a:r>
                <a:rPr lang="en-US" sz="1600" dirty="0">
                  <a:solidFill>
                    <a:srgbClr val="333333"/>
                  </a:solidFill>
                  <a:latin typeface="Arial" panose="020B0604020202020204" pitchFamily="34" charset="0"/>
                </a:rPr>
                <a:t>Funereal Certificate for Sir John Spencer 1599</a:t>
              </a:r>
              <a:endParaRPr lang="en-US" sz="1600"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9225"/>
            <a:ext cx="7772400" cy="917575"/>
          </a:xfrm>
        </p:spPr>
        <p:txBody>
          <a:bodyPr>
            <a:normAutofit/>
          </a:bodyPr>
          <a:lstStyle/>
          <a:p>
            <a:r>
              <a:rPr lang="en-US" dirty="0" smtClean="0"/>
              <a:t>Methods and Materials</a:t>
            </a:r>
            <a:endParaRPr lang="en-US" dirty="0"/>
          </a:p>
        </p:txBody>
      </p:sp>
      <p:sp>
        <p:nvSpPr>
          <p:cNvPr id="7" name="Content Placeholder 2"/>
          <p:cNvSpPr txBox="1">
            <a:spLocks/>
          </p:cNvSpPr>
          <p:nvPr/>
        </p:nvSpPr>
        <p:spPr>
          <a:xfrm>
            <a:off x="228600" y="1219200"/>
            <a:ext cx="5867400" cy="2895601"/>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2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effectLst/>
              <a:uLnTx/>
              <a:uFillTx/>
              <a:latin typeface="+mn-lt"/>
              <a:ea typeface="+mn-ea"/>
              <a:cs typeface="+mn-cs"/>
            </a:endParaRPr>
          </a:p>
        </p:txBody>
      </p:sp>
      <p:sp>
        <p:nvSpPr>
          <p:cNvPr id="3" name="TextBox 2"/>
          <p:cNvSpPr txBox="1"/>
          <p:nvPr/>
        </p:nvSpPr>
        <p:spPr>
          <a:xfrm>
            <a:off x="342900" y="1219200"/>
            <a:ext cx="84582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a:t>Medieval flags could be embroidered, appliquéd, or painted (including stamped), depending on their purpose and ownership. </a:t>
            </a:r>
            <a:endParaRPr lang="en-US" sz="2000" dirty="0" smtClean="0"/>
          </a:p>
          <a:p>
            <a:pPr marL="800100" lvl="1" indent="-342900">
              <a:buFont typeface="Arial" panose="020B0604020202020204" pitchFamily="34" charset="0"/>
              <a:buChar char="•"/>
            </a:pPr>
            <a:r>
              <a:rPr lang="en-US" sz="2000" dirty="0"/>
              <a:t>While embroidered flags were certainly impressive and durable, they were costly and time-consuming. Flags for display (especially indoors) and meant to impress certainly warranted this type of decoration. </a:t>
            </a:r>
            <a:endParaRPr lang="en-US" sz="2000" dirty="0" smtClean="0"/>
          </a:p>
          <a:p>
            <a:pPr marL="800100" lvl="1" indent="-342900">
              <a:buFont typeface="Arial" panose="020B0604020202020204" pitchFamily="34" charset="0"/>
              <a:buChar char="•"/>
            </a:pPr>
            <a:r>
              <a:rPr lang="en-US" sz="2000" dirty="0"/>
              <a:t>Appliquéd flags, on the other hand, could imitate the opulence of embroidered flags but could be mass produced and completed in much less time and with much less expense</a:t>
            </a:r>
            <a:r>
              <a:rPr lang="en-US" sz="2000" dirty="0" smtClean="0"/>
              <a:t>.</a:t>
            </a:r>
          </a:p>
          <a:p>
            <a:pPr marL="800100" lvl="1" indent="-342900">
              <a:buFont typeface="Arial" panose="020B0604020202020204" pitchFamily="34" charset="0"/>
              <a:buChar char="•"/>
            </a:pPr>
            <a:r>
              <a:rPr lang="en-US" sz="2000" dirty="0"/>
              <a:t>Painted flags were inexpensive, more easily mass produced than appliqué flags, and could be achieved even faster when time was an issue</a:t>
            </a:r>
            <a:r>
              <a:rPr lang="en-US" sz="2000" dirty="0" smtClean="0"/>
              <a:t>.  Painting </a:t>
            </a:r>
            <a:r>
              <a:rPr lang="en-US" sz="2000" dirty="0"/>
              <a:t>techniques described by </a:t>
            </a:r>
            <a:r>
              <a:rPr lang="en-US" sz="2000" dirty="0" err="1"/>
              <a:t>Cennini’s</a:t>
            </a:r>
            <a:r>
              <a:rPr lang="en-US" sz="2000" dirty="0"/>
              <a:t> </a:t>
            </a:r>
            <a:r>
              <a:rPr lang="en-US" sz="2000" i="1" dirty="0"/>
              <a:t>Il </a:t>
            </a:r>
            <a:r>
              <a:rPr lang="en-US" sz="2000" i="1" dirty="0" err="1"/>
              <a:t>Libro</a:t>
            </a:r>
            <a:r>
              <a:rPr lang="en-US" sz="2000" i="1" dirty="0"/>
              <a:t> </a:t>
            </a:r>
            <a:r>
              <a:rPr lang="en-US" sz="2000" i="1" dirty="0" err="1" smtClean="0"/>
              <a:t>dell’Arte</a:t>
            </a:r>
            <a:r>
              <a:rPr lang="en-US" sz="2000" i="1" dirty="0" smtClean="0"/>
              <a:t>. </a:t>
            </a:r>
          </a:p>
          <a:p>
            <a:pPr marL="342900" indent="-342900">
              <a:buFont typeface="Arial" panose="020B0604020202020204" pitchFamily="34" charset="0"/>
              <a:buChar char="•"/>
            </a:pPr>
            <a:r>
              <a:rPr lang="en-US" sz="2000" dirty="0" smtClean="0"/>
              <a:t>Linen and silk most common</a:t>
            </a:r>
          </a:p>
          <a:p>
            <a:pPr marL="342900" indent="-342900">
              <a:buFont typeface="Arial" panose="020B0604020202020204" pitchFamily="34" charset="0"/>
              <a:buChar char="•"/>
            </a:pPr>
            <a:endParaRPr lang="en-US" sz="2000" dirty="0"/>
          </a:p>
          <a:p>
            <a:r>
              <a:rPr lang="en-US" sz="2000" dirty="0" smtClean="0"/>
              <a:t>Good information found in </a:t>
            </a:r>
            <a:r>
              <a:rPr lang="en-US" sz="2000" b="1" dirty="0" smtClean="0"/>
              <a:t>Medieval </a:t>
            </a:r>
            <a:r>
              <a:rPr lang="en-US" sz="2000" b="1" dirty="0"/>
              <a:t>painted flags</a:t>
            </a:r>
            <a:r>
              <a:rPr lang="en-US" sz="2000" dirty="0"/>
              <a:t>: </a:t>
            </a:r>
            <a:r>
              <a:rPr lang="en-US" sz="2000" dirty="0">
                <a:hlinkClick r:id="rId3"/>
              </a:rPr>
              <a:t>http://destrier.net/astonhall/article_medieval_painted_flags.20070501.pdf</a:t>
            </a:r>
            <a:endParaRPr lang="en-US" sz="2000" dirty="0"/>
          </a:p>
          <a:p>
            <a:endParaRPr lang="en-US" sz="2000" dirty="0" smtClean="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2114496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9225"/>
            <a:ext cx="7772400" cy="917575"/>
          </a:xfrm>
        </p:spPr>
        <p:txBody>
          <a:bodyPr>
            <a:normAutofit/>
          </a:bodyPr>
          <a:lstStyle/>
          <a:p>
            <a:r>
              <a:rPr lang="en-US" dirty="0" smtClean="0"/>
              <a:t>The Standard isn’t your Device</a:t>
            </a:r>
            <a:endParaRPr lang="en-US" dirty="0"/>
          </a:p>
        </p:txBody>
      </p:sp>
      <p:sp>
        <p:nvSpPr>
          <p:cNvPr id="5" name="TextBox 4"/>
          <p:cNvSpPr txBox="1"/>
          <p:nvPr/>
        </p:nvSpPr>
        <p:spPr>
          <a:xfrm>
            <a:off x="1828800" y="4507468"/>
            <a:ext cx="5257800" cy="369332"/>
          </a:xfrm>
          <a:prstGeom prst="rect">
            <a:avLst/>
          </a:prstGeom>
          <a:noFill/>
        </p:spPr>
        <p:txBody>
          <a:bodyPr wrap="square" rtlCol="0">
            <a:spAutoFit/>
          </a:bodyPr>
          <a:lstStyle/>
          <a:p>
            <a:r>
              <a:rPr lang="en-US" dirty="0" smtClean="0"/>
              <a:t>Device and Pennant of Karl Braden von </a:t>
            </a:r>
            <a:r>
              <a:rPr lang="en-US" dirty="0" err="1" smtClean="0"/>
              <a:t>Sobernheim</a:t>
            </a:r>
            <a:endParaRPr lang="en-US" dirty="0"/>
          </a:p>
        </p:txBody>
      </p:sp>
      <p:sp>
        <p:nvSpPr>
          <p:cNvPr id="7" name="Content Placeholder 2"/>
          <p:cNvSpPr txBox="1">
            <a:spLocks/>
          </p:cNvSpPr>
          <p:nvPr/>
        </p:nvSpPr>
        <p:spPr>
          <a:xfrm>
            <a:off x="228600" y="1219200"/>
            <a:ext cx="5867400" cy="2895601"/>
          </a:xfrm>
          <a:prstGeom prst="rect">
            <a:avLst/>
          </a:prstGeom>
        </p:spPr>
        <p:txBody>
          <a:bodyPr vert="horz" lIns="91440" tIns="45720" rIns="91440" bIns="45720" rtlCol="0">
            <a:normAutofit fontScale="92500" lnSpcReduction="10000"/>
          </a:bodyPr>
          <a:lstStyle/>
          <a:p>
            <a:pPr marL="0" marR="0" lvl="0" indent="0" defTabSz="914400" rtl="0" eaLnBrk="1" fontAlgn="auto" latinLnBrk="0" hangingPunct="1">
              <a:lnSpc>
                <a:spcPct val="2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mn-lt"/>
                <a:ea typeface="+mn-ea"/>
                <a:cs typeface="+mn-cs"/>
              </a:rPr>
              <a:t>A device is very specific.</a:t>
            </a:r>
          </a:p>
          <a:p>
            <a:pPr marL="0" marR="0" lvl="0" indent="0" defTabSz="914400" rtl="0" eaLnBrk="1" fontAlgn="auto" latinLnBrk="0" hangingPunct="1">
              <a:lnSpc>
                <a:spcPct val="200000"/>
              </a:lnSpc>
              <a:spcBef>
                <a:spcPct val="20000"/>
              </a:spcBef>
              <a:spcAft>
                <a:spcPts val="0"/>
              </a:spcAft>
              <a:buClrTx/>
              <a:buSzTx/>
              <a:buFont typeface="Arial" pitchFamily="34" charset="0"/>
              <a:buNone/>
              <a:tabLst/>
              <a:defRPr/>
            </a:pPr>
            <a:r>
              <a:rPr lang="en-US" sz="3200" dirty="0" smtClean="0"/>
              <a:t>The standard is an interpretation. </a:t>
            </a:r>
          </a:p>
          <a:p>
            <a:pPr marL="0" marR="0" lvl="0" indent="0" defTabSz="914400" rtl="0" eaLnBrk="1" fontAlgn="auto" latinLnBrk="0" hangingPunct="1">
              <a:lnSpc>
                <a:spcPct val="2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mn-lt"/>
                <a:ea typeface="+mn-ea"/>
                <a:cs typeface="+mn-cs"/>
              </a:rPr>
              <a:t>They</a:t>
            </a:r>
            <a:r>
              <a:rPr kumimoji="0" lang="en-US" sz="3200" b="0" i="0" u="none" strike="noStrike" kern="1200" cap="none" spc="0" normalizeH="0" noProof="0" dirty="0" smtClean="0">
                <a:ln>
                  <a:noFill/>
                </a:ln>
                <a:effectLst/>
                <a:uLnTx/>
                <a:uFillTx/>
                <a:latin typeface="+mn-lt"/>
                <a:ea typeface="+mn-ea"/>
                <a:cs typeface="+mn-cs"/>
              </a:rPr>
              <a:t> do not need to be the same!</a:t>
            </a:r>
            <a:endParaRPr kumimoji="0" lang="en-US" sz="3200" b="0" i="0" u="none" strike="noStrike" kern="1200" cap="none" spc="0" normalizeH="0" baseline="0" noProof="0" dirty="0" smtClean="0">
              <a:ln>
                <a:noFill/>
              </a:ln>
              <a:effectLst/>
              <a:uLnTx/>
              <a:uFillTx/>
              <a:latin typeface="+mn-lt"/>
              <a:ea typeface="+mn-ea"/>
              <a:cs typeface="+mn-cs"/>
            </a:endParaRPr>
          </a:p>
          <a:p>
            <a:pPr marL="0" marR="0" lvl="0" indent="0" algn="ctr" defTabSz="914400" rtl="0" eaLnBrk="1" fontAlgn="auto" latinLnBrk="0" hangingPunct="1">
              <a:lnSpc>
                <a:spcPct val="2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effectLst/>
              <a:uLnTx/>
              <a:uFillTx/>
              <a:latin typeface="+mn-lt"/>
              <a:ea typeface="+mn-ea"/>
              <a:cs typeface="+mn-cs"/>
            </a:endParaRPr>
          </a:p>
        </p:txBody>
      </p:sp>
      <p:pic>
        <p:nvPicPr>
          <p:cNvPr id="8" name="Picture 2"/>
          <p:cNvPicPr>
            <a:picLocks noChangeAspect="1" noChangeArrowheads="1"/>
          </p:cNvPicPr>
          <p:nvPr/>
        </p:nvPicPr>
        <p:blipFill>
          <a:blip r:embed="rId2" cstate="print"/>
          <a:srcRect/>
          <a:stretch>
            <a:fillRect/>
          </a:stretch>
        </p:blipFill>
        <p:spPr bwMode="auto">
          <a:xfrm>
            <a:off x="914400" y="4941628"/>
            <a:ext cx="7239000" cy="1763972"/>
          </a:xfrm>
          <a:prstGeom prst="rect">
            <a:avLst/>
          </a:prstGeom>
          <a:noFill/>
          <a:ln w="9525">
            <a:noFill/>
            <a:miter lim="800000"/>
            <a:headEnd/>
            <a:tailEnd/>
          </a:ln>
          <a:effectLst/>
        </p:spPr>
      </p:pic>
      <p:pic>
        <p:nvPicPr>
          <p:cNvPr id="9" name="Picture 8" descr="KarlBradenvonSobernheim.gif"/>
          <p:cNvPicPr>
            <a:picLocks noChangeAspect="1"/>
          </p:cNvPicPr>
          <p:nvPr/>
        </p:nvPicPr>
        <p:blipFill>
          <a:blip r:embed="rId3"/>
          <a:stretch>
            <a:fillRect/>
          </a:stretch>
        </p:blipFill>
        <p:spPr>
          <a:xfrm>
            <a:off x="5936437" y="1243799"/>
            <a:ext cx="3055163" cy="3633001"/>
          </a:xfrm>
          <a:prstGeom prst="rect">
            <a:avLst/>
          </a:prstGeom>
        </p:spPr>
      </p:pic>
    </p:spTree>
    <p:extLst>
      <p:ext uri="{BB962C8B-B14F-4D97-AF65-F5344CB8AC3E}">
        <p14:creationId xmlns:p14="http://schemas.microsoft.com/office/powerpoint/2010/main" val="240295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Going from device to standard</a:t>
            </a:r>
            <a:endParaRPr lang="en-US" dirty="0"/>
          </a:p>
        </p:txBody>
      </p:sp>
      <p:sp>
        <p:nvSpPr>
          <p:cNvPr id="3" name="Content Placeholder 2"/>
          <p:cNvSpPr>
            <a:spLocks noGrp="1"/>
          </p:cNvSpPr>
          <p:nvPr>
            <p:ph idx="1"/>
          </p:nvPr>
        </p:nvSpPr>
        <p:spPr>
          <a:xfrm>
            <a:off x="457200" y="1401762"/>
            <a:ext cx="8229600" cy="4525963"/>
          </a:xfrm>
        </p:spPr>
        <p:txBody>
          <a:bodyPr>
            <a:normAutofit fontScale="92500" lnSpcReduction="10000"/>
          </a:bodyPr>
          <a:lstStyle/>
          <a:p>
            <a:r>
              <a:rPr lang="en-US" dirty="0" smtClean="0"/>
              <a:t>Take heraldry element(s) and rearrange</a:t>
            </a:r>
          </a:p>
          <a:p>
            <a:r>
              <a:rPr lang="en-US" dirty="0" smtClean="0"/>
              <a:t>Repeat elements</a:t>
            </a:r>
          </a:p>
          <a:p>
            <a:r>
              <a:rPr lang="en-US" dirty="0" smtClean="0"/>
              <a:t>Omit elements</a:t>
            </a:r>
          </a:p>
          <a:p>
            <a:r>
              <a:rPr lang="en-US" dirty="0" smtClean="0"/>
              <a:t>Add elements</a:t>
            </a:r>
          </a:p>
          <a:p>
            <a:pPr lvl="1"/>
            <a:r>
              <a:rPr lang="en-US" dirty="0" smtClean="0"/>
              <a:t>Family</a:t>
            </a:r>
          </a:p>
          <a:p>
            <a:pPr lvl="1"/>
            <a:r>
              <a:rPr lang="en-US" dirty="0" smtClean="0"/>
              <a:t>Household</a:t>
            </a:r>
          </a:p>
          <a:p>
            <a:pPr lvl="1"/>
            <a:r>
              <a:rPr lang="en-US" dirty="0" smtClean="0"/>
              <a:t>Group</a:t>
            </a:r>
          </a:p>
          <a:p>
            <a:pPr lvl="1"/>
            <a:r>
              <a:rPr lang="en-US" dirty="0" smtClean="0"/>
              <a:t>Awards</a:t>
            </a:r>
          </a:p>
          <a:p>
            <a:pPr lvl="1"/>
            <a:r>
              <a:rPr lang="en-US" dirty="0" smtClean="0"/>
              <a:t>Mottos/text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Adding Borders and Divisions</a:t>
            </a:r>
            <a:endParaRPr lang="en-US" dirty="0"/>
          </a:p>
        </p:txBody>
      </p:sp>
      <p:sp>
        <p:nvSpPr>
          <p:cNvPr id="3" name="Content Placeholder 2"/>
          <p:cNvSpPr>
            <a:spLocks noGrp="1"/>
          </p:cNvSpPr>
          <p:nvPr>
            <p:ph idx="1"/>
          </p:nvPr>
        </p:nvSpPr>
        <p:spPr>
          <a:xfrm>
            <a:off x="457200" y="1173162"/>
            <a:ext cx="8229600" cy="4525963"/>
          </a:xfrm>
        </p:spPr>
        <p:txBody>
          <a:bodyPr>
            <a:normAutofit/>
          </a:bodyPr>
          <a:lstStyle/>
          <a:p>
            <a:r>
              <a:rPr lang="en-US" dirty="0" smtClean="0"/>
              <a:t>Adding dividers or borders</a:t>
            </a:r>
          </a:p>
          <a:p>
            <a:pPr lvl="1"/>
            <a:r>
              <a:rPr lang="en-US" dirty="0" smtClean="0"/>
              <a:t>Borders can add a finished look or pop to the standard</a:t>
            </a:r>
            <a:endParaRPr lang="en-US" dirty="0"/>
          </a:p>
        </p:txBody>
      </p:sp>
      <p:pic>
        <p:nvPicPr>
          <p:cNvPr id="16387" name="Picture 3"/>
          <p:cNvPicPr>
            <a:picLocks noChangeAspect="1" noChangeArrowheads="1"/>
          </p:cNvPicPr>
          <p:nvPr/>
        </p:nvPicPr>
        <p:blipFill>
          <a:blip r:embed="rId2" cstate="print"/>
          <a:srcRect/>
          <a:stretch>
            <a:fillRect/>
          </a:stretch>
        </p:blipFill>
        <p:spPr bwMode="auto">
          <a:xfrm>
            <a:off x="609600" y="2620962"/>
            <a:ext cx="7315200" cy="1798097"/>
          </a:xfrm>
          <a:prstGeom prst="rect">
            <a:avLst/>
          </a:prstGeom>
          <a:noFill/>
          <a:ln w="9525">
            <a:noFill/>
            <a:miter lim="800000"/>
            <a:headEnd/>
            <a:tailEnd/>
          </a:ln>
          <a:effectLst/>
        </p:spPr>
      </p:pic>
      <p:pic>
        <p:nvPicPr>
          <p:cNvPr id="16386" name="Picture 2"/>
          <p:cNvPicPr>
            <a:picLocks noChangeAspect="1" noChangeArrowheads="1"/>
          </p:cNvPicPr>
          <p:nvPr/>
        </p:nvPicPr>
        <p:blipFill>
          <a:blip r:embed="rId3" cstate="print"/>
          <a:srcRect/>
          <a:stretch>
            <a:fillRect/>
          </a:stretch>
        </p:blipFill>
        <p:spPr bwMode="auto">
          <a:xfrm>
            <a:off x="685800" y="4449762"/>
            <a:ext cx="7239000" cy="1763972"/>
          </a:xfrm>
          <a:prstGeom prst="rect">
            <a:avLst/>
          </a:prstGeom>
          <a:noFill/>
          <a:ln w="9525">
            <a:noFill/>
            <a:miter lim="800000"/>
            <a:headEnd/>
            <a:tailEnd/>
          </a:ln>
          <a:effectLst/>
        </p:spPr>
      </p:pic>
      <p:sp>
        <p:nvSpPr>
          <p:cNvPr id="6" name="TextBox 5"/>
          <p:cNvSpPr txBox="1"/>
          <p:nvPr/>
        </p:nvSpPr>
        <p:spPr>
          <a:xfrm>
            <a:off x="5943600" y="4144962"/>
            <a:ext cx="1653081" cy="369332"/>
          </a:xfrm>
          <a:prstGeom prst="rect">
            <a:avLst/>
          </a:prstGeom>
          <a:noFill/>
        </p:spPr>
        <p:txBody>
          <a:bodyPr wrap="none" rtlCol="0">
            <a:spAutoFit/>
          </a:bodyPr>
          <a:lstStyle/>
          <a:p>
            <a:r>
              <a:rPr lang="en-US" dirty="0" smtClean="0"/>
              <a:t>Without border</a:t>
            </a:r>
            <a:endParaRPr lang="en-US" dirty="0"/>
          </a:p>
        </p:txBody>
      </p:sp>
      <p:sp>
        <p:nvSpPr>
          <p:cNvPr id="7" name="TextBox 6"/>
          <p:cNvSpPr txBox="1"/>
          <p:nvPr/>
        </p:nvSpPr>
        <p:spPr>
          <a:xfrm>
            <a:off x="5943600" y="5985430"/>
            <a:ext cx="1332481" cy="369332"/>
          </a:xfrm>
          <a:prstGeom prst="rect">
            <a:avLst/>
          </a:prstGeom>
          <a:noFill/>
        </p:spPr>
        <p:txBody>
          <a:bodyPr wrap="none" rtlCol="0">
            <a:spAutoFit/>
          </a:bodyPr>
          <a:lstStyle/>
          <a:p>
            <a:r>
              <a:rPr lang="en-US" dirty="0" smtClean="0"/>
              <a:t>With border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srcRect/>
          <a:stretch>
            <a:fillRect/>
          </a:stretch>
        </p:blipFill>
        <p:spPr bwMode="auto">
          <a:xfrm>
            <a:off x="904006" y="3505199"/>
            <a:ext cx="3238500" cy="3200400"/>
          </a:xfrm>
          <a:prstGeom prst="rect">
            <a:avLst/>
          </a:prstGeom>
          <a:noFill/>
          <a:ln w="9525">
            <a:noFill/>
            <a:miter lim="800000"/>
            <a:headEnd/>
            <a:tailEnd/>
          </a:ln>
          <a:effectLst/>
        </p:spPr>
      </p:pic>
      <p:sp>
        <p:nvSpPr>
          <p:cNvPr id="2" name="Title 1"/>
          <p:cNvSpPr>
            <a:spLocks noGrp="1"/>
          </p:cNvSpPr>
          <p:nvPr>
            <p:ph type="title"/>
          </p:nvPr>
        </p:nvSpPr>
        <p:spPr>
          <a:xfrm>
            <a:off x="457200" y="76200"/>
            <a:ext cx="8229600" cy="1143000"/>
          </a:xfrm>
        </p:spPr>
        <p:txBody>
          <a:bodyPr/>
          <a:lstStyle/>
          <a:p>
            <a:r>
              <a:rPr lang="en-US" dirty="0" smtClean="0"/>
              <a:t>Make elements </a:t>
            </a:r>
            <a:r>
              <a:rPr lang="en-US" b="1" dirty="0" smtClean="0"/>
              <a:t>BIG</a:t>
            </a:r>
            <a:r>
              <a:rPr lang="en-US" dirty="0" smtClean="0"/>
              <a:t> and simple</a:t>
            </a:r>
            <a:endParaRPr lang="en-US" b="1" dirty="0"/>
          </a:p>
        </p:txBody>
      </p:sp>
      <p:sp>
        <p:nvSpPr>
          <p:cNvPr id="3" name="Content Placeholder 2"/>
          <p:cNvSpPr>
            <a:spLocks noGrp="1"/>
          </p:cNvSpPr>
          <p:nvPr>
            <p:ph idx="1"/>
          </p:nvPr>
        </p:nvSpPr>
        <p:spPr>
          <a:xfrm>
            <a:off x="304800" y="990600"/>
            <a:ext cx="8534400" cy="4525963"/>
          </a:xfrm>
        </p:spPr>
        <p:txBody>
          <a:bodyPr>
            <a:normAutofit/>
          </a:bodyPr>
          <a:lstStyle/>
          <a:p>
            <a:r>
              <a:rPr lang="en-US" sz="2800" dirty="0" smtClean="0"/>
              <a:t>Banner is 90” long so there is plenty of room!</a:t>
            </a:r>
          </a:p>
          <a:p>
            <a:r>
              <a:rPr lang="en-US" sz="2800" dirty="0" smtClean="0"/>
              <a:t>Banner is </a:t>
            </a:r>
            <a:r>
              <a:rPr lang="en-US" sz="2800" b="1" dirty="0" smtClean="0"/>
              <a:t>20' in the air </a:t>
            </a:r>
            <a:r>
              <a:rPr lang="en-US" sz="2800" dirty="0" smtClean="0"/>
              <a:t>and flapping in the breeze</a:t>
            </a:r>
          </a:p>
          <a:p>
            <a:r>
              <a:rPr lang="en-US" sz="2800" dirty="0" smtClean="0"/>
              <a:t>Think large cartoon-type images; not a lot of small details</a:t>
            </a:r>
          </a:p>
          <a:p>
            <a:r>
              <a:rPr lang="en-US" sz="2800" dirty="0" smtClean="0"/>
              <a:t>Only use small images, like ermine, in a repeating pattern</a:t>
            </a:r>
            <a:endParaRPr lang="en-US" sz="2800" dirty="0"/>
          </a:p>
        </p:txBody>
      </p:sp>
      <p:pic>
        <p:nvPicPr>
          <p:cNvPr id="17410" name="Picture 2"/>
          <p:cNvPicPr>
            <a:picLocks noChangeAspect="1" noChangeArrowheads="1"/>
          </p:cNvPicPr>
          <p:nvPr/>
        </p:nvPicPr>
        <p:blipFill>
          <a:blip r:embed="rId3"/>
          <a:srcRect/>
          <a:stretch>
            <a:fillRect/>
          </a:stretch>
        </p:blipFill>
        <p:spPr bwMode="auto">
          <a:xfrm>
            <a:off x="4714006" y="3429000"/>
            <a:ext cx="2821291" cy="3276600"/>
          </a:xfrm>
          <a:prstGeom prst="rect">
            <a:avLst/>
          </a:prstGeom>
          <a:noFill/>
          <a:ln w="9525">
            <a:noFill/>
            <a:miter lim="800000"/>
            <a:headEnd/>
            <a:tailEnd/>
          </a:ln>
          <a:effectLst/>
        </p:spPr>
      </p:pic>
      <p:sp>
        <p:nvSpPr>
          <p:cNvPr id="7" name="TextBox 6"/>
          <p:cNvSpPr txBox="1"/>
          <p:nvPr/>
        </p:nvSpPr>
        <p:spPr>
          <a:xfrm>
            <a:off x="3190006" y="6095999"/>
            <a:ext cx="1336713" cy="369332"/>
          </a:xfrm>
          <a:prstGeom prst="rect">
            <a:avLst/>
          </a:prstGeom>
          <a:noFill/>
        </p:spPr>
        <p:txBody>
          <a:bodyPr wrap="none" rtlCol="0">
            <a:spAutoFit/>
          </a:bodyPr>
          <a:lstStyle/>
          <a:p>
            <a:r>
              <a:rPr lang="en-US" dirty="0" smtClean="0"/>
              <a:t>Too detailed</a:t>
            </a:r>
            <a:endParaRPr lang="en-US" dirty="0"/>
          </a:p>
        </p:txBody>
      </p:sp>
      <p:sp>
        <p:nvSpPr>
          <p:cNvPr id="6" name="TextBox 5"/>
          <p:cNvSpPr txBox="1"/>
          <p:nvPr/>
        </p:nvSpPr>
        <p:spPr>
          <a:xfrm>
            <a:off x="7076206" y="6095999"/>
            <a:ext cx="1534394" cy="369332"/>
          </a:xfrm>
          <a:prstGeom prst="rect">
            <a:avLst/>
          </a:prstGeom>
          <a:noFill/>
        </p:spPr>
        <p:txBody>
          <a:bodyPr wrap="none" rtlCol="0">
            <a:spAutoFit/>
          </a:bodyPr>
          <a:lstStyle/>
          <a:p>
            <a:r>
              <a:rPr lang="en-US" dirty="0" smtClean="0"/>
              <a:t>Simple outline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Put elements close to the pole</a:t>
            </a:r>
            <a:endParaRPr lang="en-US" b="1" dirty="0"/>
          </a:p>
        </p:txBody>
      </p:sp>
      <p:sp>
        <p:nvSpPr>
          <p:cNvPr id="3" name="Content Placeholder 2"/>
          <p:cNvSpPr>
            <a:spLocks noGrp="1"/>
          </p:cNvSpPr>
          <p:nvPr>
            <p:ph idx="1"/>
          </p:nvPr>
        </p:nvSpPr>
        <p:spPr>
          <a:xfrm>
            <a:off x="304800" y="990600"/>
            <a:ext cx="8534400" cy="1418083"/>
          </a:xfrm>
        </p:spPr>
        <p:txBody>
          <a:bodyPr>
            <a:normAutofit/>
          </a:bodyPr>
          <a:lstStyle/>
          <a:p>
            <a:r>
              <a:rPr lang="en-US" sz="2400" dirty="0" smtClean="0"/>
              <a:t>Banner is 20' in the air and </a:t>
            </a:r>
            <a:r>
              <a:rPr lang="en-US" sz="2400" b="1" dirty="0" smtClean="0"/>
              <a:t>flapping in the breeze</a:t>
            </a:r>
          </a:p>
          <a:p>
            <a:pPr lvl="1"/>
            <a:r>
              <a:rPr lang="en-US" sz="2000" dirty="0" smtClean="0"/>
              <a:t>As the banner flaps, any images or text at the tips is completely lost.</a:t>
            </a:r>
          </a:p>
          <a:p>
            <a:pPr lvl="1"/>
            <a:r>
              <a:rPr lang="en-US" sz="2000" dirty="0" smtClean="0"/>
              <a:t>Online Flag Waver(!!!) - </a:t>
            </a:r>
            <a:r>
              <a:rPr lang="en-US" sz="2000" dirty="0" smtClean="0">
                <a:hlinkClick r:id="rId2"/>
              </a:rPr>
              <a:t>https</a:t>
            </a:r>
            <a:r>
              <a:rPr lang="en-US" sz="2000" dirty="0">
                <a:hlinkClick r:id="rId2"/>
              </a:rPr>
              <a:t>://krikienoid.github.io/flagwaver/</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777" y="4332756"/>
            <a:ext cx="4038600" cy="100124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0" y="2946327"/>
            <a:ext cx="4038600" cy="89979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4400" y="4417231"/>
            <a:ext cx="4114800" cy="91676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4927" y="5788831"/>
            <a:ext cx="4114800" cy="916769"/>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4400" y="5666594"/>
            <a:ext cx="4168823" cy="1033529"/>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0777" y="3048000"/>
            <a:ext cx="4058708" cy="597081"/>
          </a:xfrm>
          <a:prstGeom prst="rect">
            <a:avLst/>
          </a:prstGeom>
        </p:spPr>
      </p:pic>
      <p:sp>
        <p:nvSpPr>
          <p:cNvPr id="11" name="TextBox 10"/>
          <p:cNvSpPr txBox="1"/>
          <p:nvPr/>
        </p:nvSpPr>
        <p:spPr>
          <a:xfrm>
            <a:off x="1524000" y="2530740"/>
            <a:ext cx="5586786" cy="369332"/>
          </a:xfrm>
          <a:prstGeom prst="rect">
            <a:avLst/>
          </a:prstGeom>
          <a:noFill/>
        </p:spPr>
        <p:txBody>
          <a:bodyPr wrap="none" rtlCol="0">
            <a:spAutoFit/>
          </a:bodyPr>
          <a:lstStyle/>
          <a:p>
            <a:r>
              <a:rPr lang="en-US" dirty="0" smtClean="0"/>
              <a:t>These banners are more centered.  Far details will be lost.</a:t>
            </a:r>
            <a:endParaRPr lang="en-US" dirty="0"/>
          </a:p>
        </p:txBody>
      </p:sp>
      <p:sp>
        <p:nvSpPr>
          <p:cNvPr id="12" name="TextBox 11"/>
          <p:cNvSpPr txBox="1"/>
          <p:nvPr/>
        </p:nvSpPr>
        <p:spPr>
          <a:xfrm>
            <a:off x="1524000" y="3964062"/>
            <a:ext cx="6251455" cy="369332"/>
          </a:xfrm>
          <a:prstGeom prst="rect">
            <a:avLst/>
          </a:prstGeom>
          <a:noFill/>
        </p:spPr>
        <p:txBody>
          <a:bodyPr wrap="none" rtlCol="0">
            <a:spAutoFit/>
          </a:bodyPr>
          <a:lstStyle/>
          <a:p>
            <a:r>
              <a:rPr lang="en-US" dirty="0" smtClean="0"/>
              <a:t>These banners weighted to the pole.  Easier to see in the breeze!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Put elements close to the pole</a:t>
            </a:r>
            <a:endParaRPr lang="en-US" b="1" dirty="0"/>
          </a:p>
        </p:txBody>
      </p:sp>
      <p:sp>
        <p:nvSpPr>
          <p:cNvPr id="3" name="Content Placeholder 2"/>
          <p:cNvSpPr>
            <a:spLocks noGrp="1"/>
          </p:cNvSpPr>
          <p:nvPr>
            <p:ph idx="1"/>
          </p:nvPr>
        </p:nvSpPr>
        <p:spPr>
          <a:xfrm>
            <a:off x="304800" y="990600"/>
            <a:ext cx="8534400" cy="4525963"/>
          </a:xfrm>
        </p:spPr>
        <p:txBody>
          <a:bodyPr>
            <a:normAutofit/>
          </a:bodyPr>
          <a:lstStyle/>
          <a:p>
            <a:r>
              <a:rPr lang="en-US" sz="2800" dirty="0" smtClean="0"/>
              <a:t>Put main identifiers (group, awards) directly against the pole</a:t>
            </a:r>
          </a:p>
          <a:p>
            <a:pPr lvl="1"/>
            <a:r>
              <a:rPr lang="en-US" sz="2400" dirty="0" smtClean="0"/>
              <a:t>The equivalent of “What army am I with?”</a:t>
            </a:r>
          </a:p>
          <a:p>
            <a:r>
              <a:rPr lang="en-US" sz="2800" dirty="0" smtClean="0"/>
              <a:t>Put all main charges in first ⅓ to ½ of banner</a:t>
            </a:r>
          </a:p>
          <a:p>
            <a:r>
              <a:rPr lang="en-US" sz="2800" dirty="0" smtClean="0"/>
              <a:t>The rest of the banner would be best to leave with bold colors and/or repeated patterns</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Heraldic rules are still a good idea!</a:t>
            </a:r>
            <a:endParaRPr lang="en-US" b="1" dirty="0"/>
          </a:p>
        </p:txBody>
      </p:sp>
      <p:sp>
        <p:nvSpPr>
          <p:cNvPr id="3" name="Content Placeholder 2"/>
          <p:cNvSpPr>
            <a:spLocks noGrp="1"/>
          </p:cNvSpPr>
          <p:nvPr>
            <p:ph idx="1"/>
          </p:nvPr>
        </p:nvSpPr>
        <p:spPr>
          <a:xfrm>
            <a:off x="304800" y="990600"/>
            <a:ext cx="8534400" cy="4525963"/>
          </a:xfrm>
        </p:spPr>
        <p:txBody>
          <a:bodyPr>
            <a:normAutofit lnSpcReduction="10000"/>
          </a:bodyPr>
          <a:lstStyle/>
          <a:p>
            <a:r>
              <a:rPr lang="en-US" sz="2800" dirty="0" smtClean="0"/>
              <a:t>The reason for no color on color or metal on metal is to increase visibility from a distance</a:t>
            </a:r>
          </a:p>
          <a:p>
            <a:r>
              <a:rPr lang="en-US" sz="2800" dirty="0"/>
              <a:t>B</a:t>
            </a:r>
            <a:r>
              <a:rPr lang="en-US" sz="2800" dirty="0" smtClean="0"/>
              <a:t>anner is 20' in the air and flapping in the breeze</a:t>
            </a:r>
          </a:p>
          <a:p>
            <a:r>
              <a:rPr lang="en-US" sz="2800" dirty="0" smtClean="0"/>
              <a:t>Sometimes different divisions will have color next to color.  Try to avoid extremely similar colors:</a:t>
            </a:r>
          </a:p>
          <a:p>
            <a:pPr lvl="1"/>
            <a:r>
              <a:rPr lang="en-US" sz="2400" dirty="0" smtClean="0"/>
              <a:t>Blue / Purple / Black</a:t>
            </a:r>
          </a:p>
          <a:p>
            <a:pPr lvl="1"/>
            <a:r>
              <a:rPr lang="en-US" sz="2400" dirty="0" smtClean="0"/>
              <a:t>Red / Orange</a:t>
            </a:r>
          </a:p>
          <a:p>
            <a:pPr lvl="1"/>
            <a:r>
              <a:rPr lang="en-US" sz="2400" dirty="0" smtClean="0"/>
              <a:t>Yellow / Orange</a:t>
            </a:r>
          </a:p>
          <a:p>
            <a:pPr lvl="1"/>
            <a:r>
              <a:rPr lang="en-US" sz="2400" dirty="0" smtClean="0"/>
              <a:t>Green / Blue</a:t>
            </a:r>
          </a:p>
          <a:p>
            <a:pPr lvl="1"/>
            <a:r>
              <a:rPr lang="en-US" sz="2400" dirty="0" smtClean="0"/>
              <a:t>Depends somewhat on your selected dyes</a:t>
            </a:r>
          </a:p>
          <a:p>
            <a:pPr lvl="1"/>
            <a:endParaRPr lang="en-US" sz="2400" dirty="0"/>
          </a:p>
        </p:txBody>
      </p:sp>
      <p:sp>
        <p:nvSpPr>
          <p:cNvPr id="7" name="TextBox 6"/>
          <p:cNvSpPr txBox="1"/>
          <p:nvPr/>
        </p:nvSpPr>
        <p:spPr>
          <a:xfrm>
            <a:off x="7162800" y="4343400"/>
            <a:ext cx="1261307" cy="369332"/>
          </a:xfrm>
          <a:prstGeom prst="rect">
            <a:avLst/>
          </a:prstGeom>
          <a:noFill/>
        </p:spPr>
        <p:txBody>
          <a:bodyPr wrap="none" rtlCol="0">
            <a:spAutoFit/>
          </a:bodyPr>
          <a:lstStyle/>
          <a:p>
            <a:r>
              <a:rPr lang="en-US" dirty="0" smtClean="0"/>
              <a:t>Hard to see</a:t>
            </a:r>
            <a:endParaRPr lang="en-US" dirty="0"/>
          </a:p>
        </p:txBody>
      </p:sp>
      <p:sp>
        <p:nvSpPr>
          <p:cNvPr id="6" name="TextBox 5"/>
          <p:cNvSpPr txBox="1"/>
          <p:nvPr/>
        </p:nvSpPr>
        <p:spPr>
          <a:xfrm>
            <a:off x="7162800" y="6324600"/>
            <a:ext cx="1346202" cy="369332"/>
          </a:xfrm>
          <a:prstGeom prst="rect">
            <a:avLst/>
          </a:prstGeom>
          <a:noFill/>
        </p:spPr>
        <p:txBody>
          <a:bodyPr wrap="none" rtlCol="0">
            <a:spAutoFit/>
          </a:bodyPr>
          <a:lstStyle/>
          <a:p>
            <a:r>
              <a:rPr lang="en-US" dirty="0" smtClean="0"/>
              <a:t>Easily visible</a:t>
            </a:r>
            <a:endParaRPr lang="en-US" dirty="0"/>
          </a:p>
        </p:txBody>
      </p:sp>
      <p:pic>
        <p:nvPicPr>
          <p:cNvPr id="18434" name="Picture 2"/>
          <p:cNvPicPr>
            <a:picLocks noChangeAspect="1" noChangeArrowheads="1"/>
          </p:cNvPicPr>
          <p:nvPr/>
        </p:nvPicPr>
        <p:blipFill>
          <a:blip r:embed="rId2"/>
          <a:srcRect/>
          <a:stretch>
            <a:fillRect/>
          </a:stretch>
        </p:blipFill>
        <p:spPr bwMode="auto">
          <a:xfrm>
            <a:off x="7086600" y="2743200"/>
            <a:ext cx="1510152" cy="1619250"/>
          </a:xfrm>
          <a:prstGeom prst="rect">
            <a:avLst/>
          </a:prstGeom>
          <a:noFill/>
          <a:ln w="9525">
            <a:noFill/>
            <a:miter lim="800000"/>
            <a:headEnd/>
            <a:tailEnd/>
          </a:ln>
          <a:effectLst/>
        </p:spPr>
      </p:pic>
      <p:pic>
        <p:nvPicPr>
          <p:cNvPr id="18435" name="Picture 3"/>
          <p:cNvPicPr>
            <a:picLocks noChangeAspect="1" noChangeArrowheads="1"/>
          </p:cNvPicPr>
          <p:nvPr/>
        </p:nvPicPr>
        <p:blipFill>
          <a:blip r:embed="rId3"/>
          <a:srcRect/>
          <a:stretch>
            <a:fillRect/>
          </a:stretch>
        </p:blipFill>
        <p:spPr bwMode="auto">
          <a:xfrm>
            <a:off x="7086600" y="4724400"/>
            <a:ext cx="1514475" cy="162388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Layout process – Basic Shape</a:t>
            </a:r>
            <a:endParaRPr lang="en-US" b="1" dirty="0"/>
          </a:p>
        </p:txBody>
      </p:sp>
      <p:pic>
        <p:nvPicPr>
          <p:cNvPr id="9" name="Picture 8" descr="double taper pointed.bmp"/>
          <p:cNvPicPr>
            <a:picLocks noChangeAspect="1"/>
          </p:cNvPicPr>
          <p:nvPr/>
        </p:nvPicPr>
        <p:blipFill>
          <a:blip r:embed="rId2"/>
          <a:stretch>
            <a:fillRect/>
          </a:stretch>
        </p:blipFill>
        <p:spPr>
          <a:xfrm>
            <a:off x="3733800" y="5486400"/>
            <a:ext cx="5064975" cy="1236920"/>
          </a:xfrm>
          <a:prstGeom prst="rect">
            <a:avLst/>
          </a:prstGeom>
        </p:spPr>
      </p:pic>
      <p:pic>
        <p:nvPicPr>
          <p:cNvPr id="10" name="Picture 9" descr="double taper.bmp"/>
          <p:cNvPicPr>
            <a:picLocks noChangeAspect="1"/>
          </p:cNvPicPr>
          <p:nvPr/>
        </p:nvPicPr>
        <p:blipFill>
          <a:blip r:embed="rId3"/>
          <a:stretch>
            <a:fillRect/>
          </a:stretch>
        </p:blipFill>
        <p:spPr>
          <a:xfrm>
            <a:off x="3733800" y="4114800"/>
            <a:ext cx="5064975" cy="1236920"/>
          </a:xfrm>
          <a:prstGeom prst="rect">
            <a:avLst/>
          </a:prstGeom>
        </p:spPr>
      </p:pic>
      <p:pic>
        <p:nvPicPr>
          <p:cNvPr id="11" name="Picture 10" descr="simple rectangle.bmp"/>
          <p:cNvPicPr>
            <a:picLocks noChangeAspect="1"/>
          </p:cNvPicPr>
          <p:nvPr/>
        </p:nvPicPr>
        <p:blipFill>
          <a:blip r:embed="rId4"/>
          <a:stretch>
            <a:fillRect/>
          </a:stretch>
        </p:blipFill>
        <p:spPr>
          <a:xfrm>
            <a:off x="3733800" y="1371600"/>
            <a:ext cx="5064975" cy="1236920"/>
          </a:xfrm>
          <a:prstGeom prst="rect">
            <a:avLst/>
          </a:prstGeom>
        </p:spPr>
      </p:pic>
      <p:pic>
        <p:nvPicPr>
          <p:cNvPr id="12" name="Picture 11" descr="single taper.bmp"/>
          <p:cNvPicPr>
            <a:picLocks noChangeAspect="1"/>
          </p:cNvPicPr>
          <p:nvPr/>
        </p:nvPicPr>
        <p:blipFill>
          <a:blip r:embed="rId5"/>
          <a:stretch>
            <a:fillRect/>
          </a:stretch>
        </p:blipFill>
        <p:spPr>
          <a:xfrm>
            <a:off x="3733800" y="2743200"/>
            <a:ext cx="5064975" cy="1236920"/>
          </a:xfrm>
          <a:prstGeom prst="rect">
            <a:avLst/>
          </a:prstGeom>
        </p:spPr>
      </p:pic>
      <p:sp>
        <p:nvSpPr>
          <p:cNvPr id="13" name="Rectangle 12"/>
          <p:cNvSpPr/>
          <p:nvPr/>
        </p:nvSpPr>
        <p:spPr>
          <a:xfrm>
            <a:off x="228600" y="1295400"/>
            <a:ext cx="4572000" cy="4401205"/>
          </a:xfrm>
          <a:prstGeom prst="rect">
            <a:avLst/>
          </a:prstGeom>
        </p:spPr>
        <p:txBody>
          <a:bodyPr wrap="square">
            <a:spAutoFit/>
          </a:bodyPr>
          <a:lstStyle/>
          <a:p>
            <a:pPr>
              <a:lnSpc>
                <a:spcPct val="200000"/>
              </a:lnSpc>
              <a:buFont typeface="Arial" pitchFamily="34" charset="0"/>
              <a:buChar char="•"/>
            </a:pPr>
            <a:r>
              <a:rPr lang="en-US" sz="2800" dirty="0" smtClean="0"/>
              <a:t>Simple rectangle</a:t>
            </a:r>
          </a:p>
          <a:p>
            <a:pPr>
              <a:lnSpc>
                <a:spcPct val="200000"/>
              </a:lnSpc>
              <a:buFont typeface="Arial" pitchFamily="34" charset="0"/>
              <a:buChar char="•"/>
            </a:pPr>
            <a:r>
              <a:rPr lang="en-US" sz="2800" dirty="0" smtClean="0"/>
              <a:t>Single rounded taper</a:t>
            </a:r>
          </a:p>
          <a:p>
            <a:pPr>
              <a:lnSpc>
                <a:spcPct val="200000"/>
              </a:lnSpc>
              <a:buFont typeface="Arial" pitchFamily="34" charset="0"/>
              <a:buChar char="•"/>
            </a:pPr>
            <a:r>
              <a:rPr lang="en-US" sz="2800" dirty="0" smtClean="0"/>
              <a:t>Single pointed taper</a:t>
            </a:r>
          </a:p>
          <a:p>
            <a:pPr>
              <a:lnSpc>
                <a:spcPct val="200000"/>
              </a:lnSpc>
              <a:buFont typeface="Arial" pitchFamily="34" charset="0"/>
              <a:buChar char="•"/>
            </a:pPr>
            <a:r>
              <a:rPr lang="en-US" sz="2800" dirty="0" smtClean="0"/>
              <a:t>Double rounded taper</a:t>
            </a:r>
          </a:p>
          <a:p>
            <a:pPr>
              <a:lnSpc>
                <a:spcPct val="200000"/>
              </a:lnSpc>
              <a:buFont typeface="Arial" pitchFamily="34" charset="0"/>
              <a:buChar char="•"/>
            </a:pPr>
            <a:r>
              <a:rPr lang="en-US" sz="2800" dirty="0" smtClean="0"/>
              <a:t>Double pointed taper</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Layout process – Add a Border</a:t>
            </a:r>
            <a:endParaRPr lang="en-US" b="1" dirty="0"/>
          </a:p>
        </p:txBody>
      </p:sp>
      <p:sp>
        <p:nvSpPr>
          <p:cNvPr id="13" name="Rectangle 12"/>
          <p:cNvSpPr/>
          <p:nvPr/>
        </p:nvSpPr>
        <p:spPr>
          <a:xfrm>
            <a:off x="228600" y="1295400"/>
            <a:ext cx="3429000" cy="3539430"/>
          </a:xfrm>
          <a:prstGeom prst="rect">
            <a:avLst/>
          </a:prstGeom>
        </p:spPr>
        <p:txBody>
          <a:bodyPr wrap="square">
            <a:spAutoFit/>
          </a:bodyPr>
          <a:lstStyle/>
          <a:p>
            <a:pPr>
              <a:lnSpc>
                <a:spcPct val="200000"/>
              </a:lnSpc>
              <a:buFont typeface="Arial" pitchFamily="34" charset="0"/>
              <a:buChar char="•"/>
            </a:pPr>
            <a:r>
              <a:rPr lang="en-US" sz="2800" dirty="0" smtClean="0"/>
              <a:t>Solid color</a:t>
            </a:r>
          </a:p>
          <a:p>
            <a:pPr>
              <a:lnSpc>
                <a:spcPct val="200000"/>
              </a:lnSpc>
              <a:buFont typeface="Arial" pitchFamily="34" charset="0"/>
              <a:buChar char="•"/>
            </a:pPr>
            <a:r>
              <a:rPr lang="en-US" sz="2800" dirty="0" smtClean="0"/>
              <a:t>Stripes</a:t>
            </a:r>
          </a:p>
          <a:p>
            <a:pPr>
              <a:lnSpc>
                <a:spcPct val="200000"/>
              </a:lnSpc>
              <a:buFont typeface="Arial" pitchFamily="34" charset="0"/>
              <a:buChar char="•"/>
            </a:pPr>
            <a:r>
              <a:rPr lang="en-US" sz="2800" dirty="0" smtClean="0"/>
              <a:t>Complex lines like 	embattled</a:t>
            </a:r>
            <a:endParaRPr lang="en-US" sz="2800" dirty="0"/>
          </a:p>
        </p:txBody>
      </p:sp>
      <p:pic>
        <p:nvPicPr>
          <p:cNvPr id="8" name="Picture 7" descr="border.bmp"/>
          <p:cNvPicPr>
            <a:picLocks noChangeAspect="1"/>
          </p:cNvPicPr>
          <p:nvPr/>
        </p:nvPicPr>
        <p:blipFill>
          <a:blip r:embed="rId2"/>
          <a:stretch>
            <a:fillRect/>
          </a:stretch>
        </p:blipFill>
        <p:spPr>
          <a:xfrm>
            <a:off x="3248025" y="1374000"/>
            <a:ext cx="5745975" cy="1403228"/>
          </a:xfrm>
          <a:prstGeom prst="rect">
            <a:avLst/>
          </a:prstGeom>
        </p:spPr>
      </p:pic>
      <p:pic>
        <p:nvPicPr>
          <p:cNvPr id="14" name="Picture 13" descr="border1.bmp"/>
          <p:cNvPicPr>
            <a:picLocks noChangeAspect="1"/>
          </p:cNvPicPr>
          <p:nvPr/>
        </p:nvPicPr>
        <p:blipFill>
          <a:blip r:embed="rId3"/>
          <a:stretch>
            <a:fillRect/>
          </a:stretch>
        </p:blipFill>
        <p:spPr>
          <a:xfrm>
            <a:off x="3245625" y="3016372"/>
            <a:ext cx="5745975" cy="140322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Layout process – Optional Badges</a:t>
            </a:r>
            <a:endParaRPr lang="en-US" b="1" dirty="0"/>
          </a:p>
        </p:txBody>
      </p:sp>
      <p:sp>
        <p:nvSpPr>
          <p:cNvPr id="13" name="Rectangle 12"/>
          <p:cNvSpPr/>
          <p:nvPr/>
        </p:nvSpPr>
        <p:spPr>
          <a:xfrm>
            <a:off x="228600" y="1295400"/>
            <a:ext cx="8382000" cy="3970318"/>
          </a:xfrm>
          <a:prstGeom prst="rect">
            <a:avLst/>
          </a:prstGeom>
        </p:spPr>
        <p:txBody>
          <a:bodyPr wrap="square">
            <a:spAutoFit/>
          </a:bodyPr>
          <a:lstStyle/>
          <a:p>
            <a:pPr>
              <a:buFont typeface="Arial" pitchFamily="34" charset="0"/>
              <a:buChar char="•"/>
            </a:pPr>
            <a:r>
              <a:rPr lang="en-US" sz="2800" dirty="0" smtClean="0"/>
              <a:t>Take the first square of the banner (22"x22") and make into an identifier box.</a:t>
            </a:r>
          </a:p>
          <a:p>
            <a:pPr lvl="1">
              <a:buFont typeface="Arial" pitchFamily="34" charset="0"/>
              <a:buChar char="•"/>
            </a:pPr>
            <a:r>
              <a:rPr lang="en-US" sz="2800" dirty="0" smtClean="0"/>
              <a:t>Single element </a:t>
            </a:r>
          </a:p>
          <a:p>
            <a:pPr lvl="1">
              <a:buFont typeface="Arial" pitchFamily="34" charset="0"/>
              <a:buChar char="•"/>
            </a:pPr>
            <a:r>
              <a:rPr lang="en-US" sz="2800" dirty="0" smtClean="0"/>
              <a:t>Multiple elements</a:t>
            </a:r>
          </a:p>
          <a:p>
            <a:pPr>
              <a:buFont typeface="Arial" pitchFamily="34" charset="0"/>
              <a:buChar char="•"/>
            </a:pPr>
            <a:r>
              <a:rPr lang="en-US" sz="2800" dirty="0" smtClean="0"/>
              <a:t>Ideas to Choose from:</a:t>
            </a:r>
          </a:p>
          <a:p>
            <a:pPr lvl="1">
              <a:buFont typeface="Arial" pitchFamily="34" charset="0"/>
              <a:buChar char="•"/>
            </a:pPr>
            <a:r>
              <a:rPr lang="en-US" sz="2800" dirty="0" smtClean="0"/>
              <a:t>Kingdom badge</a:t>
            </a:r>
          </a:p>
          <a:p>
            <a:pPr lvl="1">
              <a:buFont typeface="Arial" pitchFamily="34" charset="0"/>
              <a:buChar char="•"/>
            </a:pPr>
            <a:r>
              <a:rPr lang="en-US" sz="2800" dirty="0"/>
              <a:t>L</a:t>
            </a:r>
            <a:r>
              <a:rPr lang="en-US" sz="2800" dirty="0" smtClean="0"/>
              <a:t>ocal group badges</a:t>
            </a:r>
          </a:p>
          <a:p>
            <a:pPr lvl="1">
              <a:buFont typeface="Arial" pitchFamily="34" charset="0"/>
              <a:buChar char="•"/>
            </a:pPr>
            <a:r>
              <a:rPr lang="en-US" sz="2800" dirty="0" smtClean="0"/>
              <a:t>Household badges</a:t>
            </a:r>
          </a:p>
          <a:p>
            <a:pPr lvl="1">
              <a:buFont typeface="Arial" pitchFamily="34" charset="0"/>
              <a:buChar char="•"/>
            </a:pPr>
            <a:r>
              <a:rPr lang="en-US" sz="2800" dirty="0" smtClean="0"/>
              <a:t>Award badges</a:t>
            </a:r>
            <a:endParaRPr lang="en-US" sz="2800" dirty="0"/>
          </a:p>
        </p:txBody>
      </p:sp>
      <p:pic>
        <p:nvPicPr>
          <p:cNvPr id="6" name="Picture 5" descr="base square.bmp"/>
          <p:cNvPicPr>
            <a:picLocks noChangeAspect="1"/>
          </p:cNvPicPr>
          <p:nvPr/>
        </p:nvPicPr>
        <p:blipFill>
          <a:blip r:embed="rId2"/>
          <a:srcRect r="58947"/>
          <a:stretch>
            <a:fillRect/>
          </a:stretch>
        </p:blipFill>
        <p:spPr>
          <a:xfrm>
            <a:off x="4057650" y="1828800"/>
            <a:ext cx="3714750" cy="2209800"/>
          </a:xfrm>
          <a:prstGeom prst="rect">
            <a:avLst/>
          </a:prstGeom>
        </p:spPr>
      </p:pic>
      <p:pic>
        <p:nvPicPr>
          <p:cNvPr id="7" name="Picture 6" descr="base square2.bmp"/>
          <p:cNvPicPr>
            <a:picLocks noChangeAspect="1"/>
          </p:cNvPicPr>
          <p:nvPr/>
        </p:nvPicPr>
        <p:blipFill>
          <a:blip r:embed="rId3" cstate="print"/>
          <a:srcRect r="59167"/>
          <a:stretch>
            <a:fillRect/>
          </a:stretch>
        </p:blipFill>
        <p:spPr>
          <a:xfrm>
            <a:off x="4038600" y="4243939"/>
            <a:ext cx="3733800" cy="223306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Layout process – Add Heraldic Charges</a:t>
            </a:r>
            <a:endParaRPr lang="en-US" b="1" dirty="0"/>
          </a:p>
        </p:txBody>
      </p:sp>
      <p:sp>
        <p:nvSpPr>
          <p:cNvPr id="13" name="Rectangle 12"/>
          <p:cNvSpPr/>
          <p:nvPr/>
        </p:nvSpPr>
        <p:spPr>
          <a:xfrm>
            <a:off x="381000" y="1143000"/>
            <a:ext cx="8382000" cy="3257174"/>
          </a:xfrm>
          <a:prstGeom prst="rect">
            <a:avLst/>
          </a:prstGeom>
        </p:spPr>
        <p:txBody>
          <a:bodyPr wrap="square">
            <a:spAutoFit/>
          </a:bodyPr>
          <a:lstStyle/>
          <a:p>
            <a:pPr>
              <a:lnSpc>
                <a:spcPct val="150000"/>
              </a:lnSpc>
            </a:pPr>
            <a:r>
              <a:rPr lang="en-US" sz="2800" dirty="0" smtClean="0"/>
              <a:t>Add elements of personal heraldry</a:t>
            </a:r>
            <a:endParaRPr lang="en-US" sz="2800" dirty="0"/>
          </a:p>
          <a:p>
            <a:pPr>
              <a:lnSpc>
                <a:spcPct val="150000"/>
              </a:lnSpc>
              <a:buFont typeface="Arial" pitchFamily="34" charset="0"/>
              <a:buChar char="•"/>
            </a:pPr>
            <a:r>
              <a:rPr lang="en-US" sz="2800" dirty="0" smtClean="0"/>
              <a:t>Add multiples</a:t>
            </a:r>
          </a:p>
          <a:p>
            <a:pPr>
              <a:lnSpc>
                <a:spcPct val="150000"/>
              </a:lnSpc>
              <a:buFont typeface="Arial" pitchFamily="34" charset="0"/>
              <a:buChar char="•"/>
            </a:pPr>
            <a:r>
              <a:rPr lang="en-US" sz="2800" dirty="0" smtClean="0"/>
              <a:t>Omit charges or divisions</a:t>
            </a:r>
          </a:p>
          <a:p>
            <a:pPr>
              <a:lnSpc>
                <a:spcPct val="150000"/>
              </a:lnSpc>
              <a:buFont typeface="Arial" pitchFamily="34" charset="0"/>
              <a:buChar char="•"/>
            </a:pPr>
            <a:r>
              <a:rPr lang="en-US" sz="2800" dirty="0" smtClean="0"/>
              <a:t>Add other charges or division</a:t>
            </a:r>
          </a:p>
          <a:p>
            <a:pPr>
              <a:lnSpc>
                <a:spcPct val="150000"/>
              </a:lnSpc>
              <a:buFont typeface="Arial" pitchFamily="34" charset="0"/>
              <a:buChar char="•"/>
            </a:pPr>
            <a:r>
              <a:rPr lang="en-US" sz="2800" dirty="0" smtClean="0"/>
              <a:t>Add motto</a:t>
            </a:r>
          </a:p>
        </p:txBody>
      </p:sp>
      <p:pic>
        <p:nvPicPr>
          <p:cNvPr id="8" name="Picture 7" descr="heraldric charges.bmp"/>
          <p:cNvPicPr>
            <a:picLocks noChangeAspect="1"/>
          </p:cNvPicPr>
          <p:nvPr/>
        </p:nvPicPr>
        <p:blipFill>
          <a:blip r:embed="rId2" cstate="print"/>
          <a:stretch>
            <a:fillRect/>
          </a:stretch>
        </p:blipFill>
        <p:spPr>
          <a:xfrm>
            <a:off x="457200" y="4572000"/>
            <a:ext cx="8382000" cy="2042494"/>
          </a:xfrm>
          <a:prstGeom prst="rect">
            <a:avLst/>
          </a:prstGeom>
        </p:spPr>
      </p:pic>
      <p:pic>
        <p:nvPicPr>
          <p:cNvPr id="9" name="Picture 8" descr="KarlBradenvonSobernheim.gif"/>
          <p:cNvPicPr>
            <a:picLocks noChangeAspect="1"/>
          </p:cNvPicPr>
          <p:nvPr/>
        </p:nvPicPr>
        <p:blipFill>
          <a:blip r:embed="rId3"/>
          <a:stretch>
            <a:fillRect/>
          </a:stretch>
        </p:blipFill>
        <p:spPr>
          <a:xfrm>
            <a:off x="5638800" y="990600"/>
            <a:ext cx="3055163" cy="363300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dirty="0" smtClean="0"/>
              <a:t>Additional Information</a:t>
            </a:r>
            <a:endParaRPr lang="en-US" b="1" dirty="0"/>
          </a:p>
        </p:txBody>
      </p:sp>
      <p:sp>
        <p:nvSpPr>
          <p:cNvPr id="13" name="Rectangle 12"/>
          <p:cNvSpPr/>
          <p:nvPr/>
        </p:nvSpPr>
        <p:spPr>
          <a:xfrm>
            <a:off x="381000" y="1143000"/>
            <a:ext cx="8382000" cy="6463308"/>
          </a:xfrm>
          <a:prstGeom prst="rect">
            <a:avLst/>
          </a:prstGeom>
        </p:spPr>
        <p:txBody>
          <a:bodyPr wrap="square">
            <a:spAutoFit/>
          </a:bodyPr>
          <a:lstStyle/>
          <a:p>
            <a:pPr>
              <a:lnSpc>
                <a:spcPct val="150000"/>
              </a:lnSpc>
            </a:pPr>
            <a:r>
              <a:rPr lang="en-US" sz="2800" dirty="0" smtClean="0"/>
              <a:t>Many resources re available online</a:t>
            </a:r>
          </a:p>
          <a:p>
            <a:pPr marL="457200" indent="-457200">
              <a:lnSpc>
                <a:spcPct val="150000"/>
              </a:lnSpc>
              <a:buFont typeface="Arial" panose="020B0604020202020204" pitchFamily="34" charset="0"/>
              <a:buChar char="•"/>
            </a:pPr>
            <a:r>
              <a:rPr lang="en-US" sz="2400" dirty="0" smtClean="0">
                <a:hlinkClick r:id="rId2"/>
              </a:rPr>
              <a:t>http://www.larsdatter.com/banners.htm</a:t>
            </a:r>
            <a:endParaRPr lang="en-US" sz="2400" dirty="0" smtClean="0"/>
          </a:p>
          <a:p>
            <a:pPr marL="457200" indent="-457200">
              <a:lnSpc>
                <a:spcPct val="150000"/>
              </a:lnSpc>
              <a:buFont typeface="Arial" panose="020B0604020202020204" pitchFamily="34" charset="0"/>
              <a:buChar char="•"/>
            </a:pPr>
            <a:r>
              <a:rPr lang="en-US" sz="2400" dirty="0">
                <a:hlinkClick r:id="rId3"/>
              </a:rPr>
              <a:t>http://</a:t>
            </a:r>
            <a:r>
              <a:rPr lang="en-US" sz="2400" dirty="0" smtClean="0">
                <a:hlinkClick r:id="rId3"/>
              </a:rPr>
              <a:t>www.vikingage.org/wiki/wiki/Banners</a:t>
            </a:r>
            <a:endParaRPr lang="en-US" sz="2400" dirty="0" smtClean="0"/>
          </a:p>
          <a:p>
            <a:pPr marL="457200" indent="-457200">
              <a:lnSpc>
                <a:spcPct val="150000"/>
              </a:lnSpc>
              <a:buFont typeface="Arial" panose="020B0604020202020204" pitchFamily="34" charset="0"/>
              <a:buChar char="•"/>
            </a:pPr>
            <a:r>
              <a:rPr lang="en-US" sz="2400" dirty="0" smtClean="0"/>
              <a:t>Medieval painted flags: </a:t>
            </a:r>
            <a:r>
              <a:rPr lang="en-US" sz="2400" dirty="0">
                <a:hlinkClick r:id="rId4"/>
              </a:rPr>
              <a:t>http://</a:t>
            </a:r>
            <a:r>
              <a:rPr lang="en-US" sz="2400" dirty="0" smtClean="0">
                <a:hlinkClick r:id="rId4"/>
              </a:rPr>
              <a:t>destrier.net/astonhall/article_medieval_painted_flags.20070501.pdf</a:t>
            </a:r>
            <a:endParaRPr lang="en-US" sz="2400" dirty="0" smtClean="0"/>
          </a:p>
          <a:p>
            <a:pPr marL="457200" indent="-457200">
              <a:lnSpc>
                <a:spcPct val="150000"/>
              </a:lnSpc>
              <a:buFont typeface="Arial" panose="020B0604020202020204" pitchFamily="34" charset="0"/>
              <a:buChar char="•"/>
            </a:pPr>
            <a:r>
              <a:rPr lang="en-US" sz="2400" dirty="0" smtClean="0"/>
              <a:t>Making a </a:t>
            </a:r>
            <a:r>
              <a:rPr lang="en-US" sz="2400" dirty="0"/>
              <a:t>Silk Standard: </a:t>
            </a:r>
            <a:r>
              <a:rPr lang="en-US" sz="2400" dirty="0">
                <a:hlinkClick r:id="rId5"/>
              </a:rPr>
              <a:t>http://</a:t>
            </a:r>
            <a:r>
              <a:rPr lang="en-US" sz="2400" dirty="0" smtClean="0">
                <a:hlinkClick r:id="rId5"/>
              </a:rPr>
              <a:t>www.james-gang.org/wolfpack/Giliana/Documents/Silk_Standards.pdf</a:t>
            </a:r>
            <a:endParaRPr lang="en-US" sz="2400" dirty="0" smtClean="0"/>
          </a:p>
          <a:p>
            <a:pPr marL="457200" indent="-457200">
              <a:lnSpc>
                <a:spcPct val="150000"/>
              </a:lnSpc>
              <a:buFont typeface="Arial" panose="020B0604020202020204" pitchFamily="34" charset="0"/>
              <a:buChar char="•"/>
            </a:pPr>
            <a:endParaRPr lang="en-US" sz="2400" dirty="0" smtClean="0"/>
          </a:p>
          <a:p>
            <a:pPr>
              <a:lnSpc>
                <a:spcPct val="150000"/>
              </a:lnSpc>
            </a:pPr>
            <a:r>
              <a:rPr lang="en-US" sz="2800" dirty="0" smtClean="0"/>
              <a:t> </a:t>
            </a:r>
          </a:p>
          <a:p>
            <a:pPr>
              <a:lnSpc>
                <a:spcPct val="150000"/>
              </a:lnSpc>
            </a:pPr>
            <a:endParaRPr lang="en-US" sz="2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631</TotalTime>
  <Words>728</Words>
  <Application>Microsoft Office PowerPoint</Application>
  <PresentationFormat>On-screen Show (4:3)</PresentationFormat>
  <Paragraphs>104</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Lucida Blackletter</vt:lpstr>
      <vt:lpstr>Times New Roman</vt:lpstr>
      <vt:lpstr>Office Theme</vt:lpstr>
      <vt:lpstr>Silk Standards</vt:lpstr>
      <vt:lpstr>History of the Standard</vt:lpstr>
      <vt:lpstr>Methods and Materials</vt:lpstr>
      <vt:lpstr>The Standard isn’t your Device</vt:lpstr>
      <vt:lpstr>Going from device to standard</vt:lpstr>
      <vt:lpstr>Adding Borders and Divisions</vt:lpstr>
      <vt:lpstr>Make elements BIG and simple</vt:lpstr>
      <vt:lpstr>Put elements close to the pole</vt:lpstr>
      <vt:lpstr>Put elements close to the pole</vt:lpstr>
      <vt:lpstr>Heraldic rules are still a good idea!</vt:lpstr>
      <vt:lpstr>Layout process – Basic Shape</vt:lpstr>
      <vt:lpstr>Layout process – Add a Border</vt:lpstr>
      <vt:lpstr>Layout process – Optional Badges</vt:lpstr>
      <vt:lpstr>Layout process – Add Heraldic Charges</vt:lpstr>
      <vt:lpstr>Additional Information</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Michele</dc:creator>
  <cp:lastModifiedBy>Wolf, Michele</cp:lastModifiedBy>
  <cp:revision>60</cp:revision>
  <dcterms:created xsi:type="dcterms:W3CDTF">2014-04-20T16:16:02Z</dcterms:created>
  <dcterms:modified xsi:type="dcterms:W3CDTF">2020-03-23T03:44:23Z</dcterms:modified>
</cp:coreProperties>
</file>